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08" r:id="rId2"/>
    <p:sldId id="1598" r:id="rId3"/>
    <p:sldId id="1534" r:id="rId4"/>
    <p:sldId id="1537" r:id="rId5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51971568498381"/>
          <c:y val="5.7364932639261207E-2"/>
          <c:w val="0.8203380535644087"/>
          <c:h val="0.816285518789683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1. Muy mala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Hoja1!$B$2:$F$2</c:f>
              <c:numCache>
                <c:formatCode>0</c:formatCode>
                <c:ptCount val="5"/>
                <c:pt idx="0">
                  <c:v>0.62322946175637395</c:v>
                </c:pt>
                <c:pt idx="1">
                  <c:v>0</c:v>
                </c:pt>
                <c:pt idx="2">
                  <c:v>0.84925690021231426</c:v>
                </c:pt>
                <c:pt idx="3">
                  <c:v>0.46511627906976744</c:v>
                </c:pt>
                <c:pt idx="4">
                  <c:v>0.67950169875424693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89-4D9C-882A-4466F22096C3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Hoja1!$B$3:$F$3</c:f>
              <c:numCache>
                <c:formatCode>0</c:formatCode>
                <c:ptCount val="5"/>
                <c:pt idx="0">
                  <c:v>0.28328611898016998</c:v>
                </c:pt>
                <c:pt idx="1">
                  <c:v>0</c:v>
                </c:pt>
                <c:pt idx="2">
                  <c:v>0</c:v>
                </c:pt>
                <c:pt idx="3">
                  <c:v>0.46511627906976744</c:v>
                </c:pt>
                <c:pt idx="4">
                  <c:v>0.45300113250283125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89-4D9C-882A-4466F22096C3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Hoja1!$B$4:$F$4</c:f>
              <c:numCache>
                <c:formatCode>####</c:formatCode>
                <c:ptCount val="5"/>
                <c:pt idx="0">
                  <c:v>0.56657223796033995</c:v>
                </c:pt>
                <c:pt idx="1">
                  <c:v>0</c:v>
                </c:pt>
                <c:pt idx="2">
                  <c:v>0.84925690021231426</c:v>
                </c:pt>
                <c:pt idx="3">
                  <c:v>0.46511627906976744</c:v>
                </c:pt>
                <c:pt idx="4">
                  <c:v>0.56625141562853909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89-4D9C-882A-4466F22096C3}"/>
            </c:ext>
          </c:extLst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Hoja1!$B$5:$F$5</c:f>
              <c:numCache>
                <c:formatCode>####</c:formatCode>
                <c:ptCount val="5"/>
                <c:pt idx="0">
                  <c:v>0.56657223796033995</c:v>
                </c:pt>
                <c:pt idx="1">
                  <c:v>0.51020408163265307</c:v>
                </c:pt>
                <c:pt idx="2">
                  <c:v>0.21231422505307856</c:v>
                </c:pt>
                <c:pt idx="3">
                  <c:v>1.8604651162790697</c:v>
                </c:pt>
                <c:pt idx="4">
                  <c:v>0.45300113250283125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389-4D9C-882A-4466F22096C3}"/>
            </c:ext>
          </c:extLst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Hoja1!$B$6:$F$6</c:f>
              <c:numCache>
                <c:formatCode>####</c:formatCode>
                <c:ptCount val="5"/>
                <c:pt idx="0">
                  <c:v>3.0028328611898019</c:v>
                </c:pt>
                <c:pt idx="1">
                  <c:v>2.0408163265306123</c:v>
                </c:pt>
                <c:pt idx="2">
                  <c:v>2.7600849256900211</c:v>
                </c:pt>
                <c:pt idx="3">
                  <c:v>2.3255813953488373</c:v>
                </c:pt>
                <c:pt idx="4">
                  <c:v>3.5107587768969424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389-4D9C-882A-4466F22096C3}"/>
            </c:ext>
          </c:extLst>
        </c:ser>
        <c:ser>
          <c:idx val="5"/>
          <c:order val="5"/>
          <c:tx>
            <c:strRef>
              <c:f>Hoja1!$A$7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Hoja1!$B$7:$F$7</c:f>
              <c:numCache>
                <c:formatCode>####</c:formatCode>
                <c:ptCount val="5"/>
                <c:pt idx="0">
                  <c:v>3.5694050991501416</c:v>
                </c:pt>
                <c:pt idx="1">
                  <c:v>2.0408163265306123</c:v>
                </c:pt>
                <c:pt idx="2">
                  <c:v>3.8216560509554141</c:v>
                </c:pt>
                <c:pt idx="3">
                  <c:v>2.7906976744186047</c:v>
                </c:pt>
                <c:pt idx="4">
                  <c:v>3.9637599093997733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389-4D9C-882A-4466F22096C3}"/>
            </c:ext>
          </c:extLst>
        </c:ser>
        <c:ser>
          <c:idx val="6"/>
          <c:order val="6"/>
          <c:tx>
            <c:strRef>
              <c:f>Hoja1!$A$8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Hoja1!$B$8:$F$8</c:f>
              <c:numCache>
                <c:formatCode>####</c:formatCode>
                <c:ptCount val="5"/>
                <c:pt idx="0">
                  <c:v>10.594900849858357</c:v>
                </c:pt>
                <c:pt idx="1">
                  <c:v>9.6938775510204085</c:v>
                </c:pt>
                <c:pt idx="2">
                  <c:v>11.252653927813164</c:v>
                </c:pt>
                <c:pt idx="3">
                  <c:v>9.7674418604651159</c:v>
                </c:pt>
                <c:pt idx="4">
                  <c:v>10.645526613816534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389-4D9C-882A-4466F22096C3}"/>
            </c:ext>
          </c:extLst>
        </c:ser>
        <c:ser>
          <c:idx val="7"/>
          <c:order val="7"/>
          <c:tx>
            <c:strRef>
              <c:f>Hoja1!$A$9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Hoja1!$B$9:$F$9</c:f>
              <c:numCache>
                <c:formatCode>####</c:formatCode>
                <c:ptCount val="5"/>
                <c:pt idx="0">
                  <c:v>28.611898016997166</c:v>
                </c:pt>
                <c:pt idx="1">
                  <c:v>26.020408163265305</c:v>
                </c:pt>
                <c:pt idx="2">
                  <c:v>26.326963906581742</c:v>
                </c:pt>
                <c:pt idx="3">
                  <c:v>28.837209302325583</c:v>
                </c:pt>
                <c:pt idx="4">
                  <c:v>30.351075877689695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389-4D9C-882A-4466F22096C3}"/>
            </c:ext>
          </c:extLst>
        </c:ser>
        <c:ser>
          <c:idx val="8"/>
          <c:order val="8"/>
          <c:tx>
            <c:strRef>
              <c:f>Hoja1!$A$10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Hoja1!$B$10:$F$10</c:f>
              <c:numCache>
                <c:formatCode>####</c:formatCode>
                <c:ptCount val="5"/>
                <c:pt idx="0">
                  <c:v>23.626062322946176</c:v>
                </c:pt>
                <c:pt idx="1">
                  <c:v>26.020408163265305</c:v>
                </c:pt>
                <c:pt idx="2">
                  <c:v>27.600849256900212</c:v>
                </c:pt>
                <c:pt idx="3">
                  <c:v>29.302325581395348</c:v>
                </c:pt>
                <c:pt idx="4">
                  <c:v>19.592298980747451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389-4D9C-882A-4466F22096C3}"/>
            </c:ext>
          </c:extLst>
        </c:ser>
        <c:ser>
          <c:idx val="9"/>
          <c:order val="9"/>
          <c:tx>
            <c:strRef>
              <c:f>Hoja1!$A$11</c:f>
              <c:strCache>
                <c:ptCount val="1"/>
                <c:pt idx="0">
                  <c:v>10. Excelente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Hoja1!$B$11:$F$11</c:f>
              <c:numCache>
                <c:formatCode>####</c:formatCode>
                <c:ptCount val="5"/>
                <c:pt idx="0">
                  <c:v>27.932011331444759</c:v>
                </c:pt>
                <c:pt idx="1">
                  <c:v>33.163265306122447</c:v>
                </c:pt>
                <c:pt idx="2">
                  <c:v>25.902335456475583</c:v>
                </c:pt>
                <c:pt idx="3">
                  <c:v>22.790697674418606</c:v>
                </c:pt>
                <c:pt idx="4">
                  <c:v>29.105322763306908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389-4D9C-882A-4466F22096C3}"/>
            </c:ext>
          </c:extLst>
        </c:ser>
        <c:ser>
          <c:idx val="10"/>
          <c:order val="10"/>
          <c:tx>
            <c:strRef>
              <c:f>Hoja1!$A$12</c:f>
              <c:strCache>
                <c:ptCount val="1"/>
                <c:pt idx="0">
                  <c:v>(NS/NR)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Hoja1!$B$12:$F$12</c:f>
              <c:numCache>
                <c:formatCode>0</c:formatCode>
                <c:ptCount val="5"/>
                <c:pt idx="0">
                  <c:v>0.62322946175637395</c:v>
                </c:pt>
                <c:pt idx="1">
                  <c:v>0.51020408163265307</c:v>
                </c:pt>
                <c:pt idx="2">
                  <c:v>0.42462845010615713</c:v>
                </c:pt>
                <c:pt idx="3">
                  <c:v>0.93023255813953487</c:v>
                </c:pt>
                <c:pt idx="4" formatCode="####">
                  <c:v>0.67950169875424693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389-4D9C-882A-4466F22096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72319360"/>
        <c:axId val="72320896"/>
      </c:barChart>
      <c:catAx>
        <c:axId val="72319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 sz="1200"/>
            </a:pPr>
            <a:endParaRPr lang="es-ES"/>
          </a:p>
        </c:txPr>
        <c:crossAx val="72320896"/>
        <c:crosses val="autoZero"/>
        <c:auto val="1"/>
        <c:lblAlgn val="ctr"/>
        <c:lblOffset val="100"/>
        <c:noMultiLvlLbl val="0"/>
      </c:catAx>
      <c:valAx>
        <c:axId val="72320896"/>
        <c:scaling>
          <c:orientation val="minMax"/>
          <c:max val="100"/>
        </c:scaling>
        <c:delete val="1"/>
        <c:axPos val="l"/>
        <c:numFmt formatCode="0" sourceLinked="1"/>
        <c:majorTickMark val="none"/>
        <c:minorTickMark val="none"/>
        <c:tickLblPos val="none"/>
        <c:crossAx val="7231936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8.7290524531760713E-2"/>
          <c:w val="0.17328641231627256"/>
          <c:h val="0.834705399637016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51971568498381"/>
          <c:y val="5.7364932639261207E-2"/>
          <c:w val="0.8203380535644087"/>
          <c:h val="0.816285518789683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1. Muy malo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Hoja1!$B$2:$F$2</c:f>
              <c:numCache>
                <c:formatCode>General</c:formatCode>
                <c:ptCount val="5"/>
                <c:pt idx="2" formatCode="0">
                  <c:v>0.63694267515923564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89-4D9C-882A-4466F22096C3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Hoja1!$B$3:$F$3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89-4D9C-882A-4466F22096C3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Hoja1!$B$4:$F$4</c:f>
              <c:numCache>
                <c:formatCode>General</c:formatCode>
                <c:ptCount val="5"/>
                <c:pt idx="2" formatCode="####">
                  <c:v>0.63694267515923564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89-4D9C-882A-4466F22096C3}"/>
            </c:ext>
          </c:extLst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Hoja1!$B$5:$F$5</c:f>
              <c:numCache>
                <c:formatCode>General</c:formatCode>
                <c:ptCount val="5"/>
                <c:pt idx="0" formatCode="####">
                  <c:v>0.67988668555240794</c:v>
                </c:pt>
                <c:pt idx="3" formatCode="####">
                  <c:v>1.3953488372093024</c:v>
                </c:pt>
                <c:pt idx="4" formatCode="####">
                  <c:v>0.79275198187995466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389-4D9C-882A-4466F22096C3}"/>
            </c:ext>
          </c:extLst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Hoja1!$B$6:$F$6</c:f>
              <c:numCache>
                <c:formatCode>####</c:formatCode>
                <c:ptCount val="5"/>
                <c:pt idx="0">
                  <c:v>2.4929178470254958</c:v>
                </c:pt>
                <c:pt idx="1">
                  <c:v>2.5510204081632653</c:v>
                </c:pt>
                <c:pt idx="2">
                  <c:v>1.4861995753715498</c:v>
                </c:pt>
                <c:pt idx="3">
                  <c:v>2.3255813953488373</c:v>
                </c:pt>
                <c:pt idx="4">
                  <c:v>3.057757644394111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389-4D9C-882A-4466F22096C3}"/>
            </c:ext>
          </c:extLst>
        </c:ser>
        <c:ser>
          <c:idx val="5"/>
          <c:order val="5"/>
          <c:tx>
            <c:strRef>
              <c:f>Hoja1!$A$7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Hoja1!$B$7:$F$7</c:f>
              <c:numCache>
                <c:formatCode>####</c:formatCode>
                <c:ptCount val="5"/>
                <c:pt idx="0">
                  <c:v>2.6628895184135977</c:v>
                </c:pt>
                <c:pt idx="1">
                  <c:v>1.5306122448979591</c:v>
                </c:pt>
                <c:pt idx="2">
                  <c:v>1.4861995753715498</c:v>
                </c:pt>
                <c:pt idx="3">
                  <c:v>2.7906976744186047</c:v>
                </c:pt>
                <c:pt idx="4">
                  <c:v>3.5107587768969424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389-4D9C-882A-4466F22096C3}"/>
            </c:ext>
          </c:extLst>
        </c:ser>
        <c:ser>
          <c:idx val="6"/>
          <c:order val="6"/>
          <c:tx>
            <c:strRef>
              <c:f>Hoja1!$A$8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Hoja1!$B$8:$F$8</c:f>
              <c:numCache>
                <c:formatCode>####</c:formatCode>
                <c:ptCount val="5"/>
                <c:pt idx="0">
                  <c:v>7.0821529745042495</c:v>
                </c:pt>
                <c:pt idx="1">
                  <c:v>7.6530612244897958</c:v>
                </c:pt>
                <c:pt idx="2">
                  <c:v>7.8556263269639066</c:v>
                </c:pt>
                <c:pt idx="3">
                  <c:v>6.9767441860465116</c:v>
                </c:pt>
                <c:pt idx="4">
                  <c:v>6.5685164212910534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389-4D9C-882A-4466F22096C3}"/>
            </c:ext>
          </c:extLst>
        </c:ser>
        <c:ser>
          <c:idx val="7"/>
          <c:order val="7"/>
          <c:tx>
            <c:strRef>
              <c:f>Hoja1!$A$9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Hoja1!$B$9:$F$9</c:f>
              <c:numCache>
                <c:formatCode>####</c:formatCode>
                <c:ptCount val="5"/>
                <c:pt idx="0">
                  <c:v>19.603399433427761</c:v>
                </c:pt>
                <c:pt idx="1">
                  <c:v>15.306122448979592</c:v>
                </c:pt>
                <c:pt idx="2">
                  <c:v>20.169851380042463</c:v>
                </c:pt>
                <c:pt idx="3">
                  <c:v>20</c:v>
                </c:pt>
                <c:pt idx="4">
                  <c:v>20.15855039637599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389-4D9C-882A-4466F22096C3}"/>
            </c:ext>
          </c:extLst>
        </c:ser>
        <c:ser>
          <c:idx val="8"/>
          <c:order val="8"/>
          <c:tx>
            <c:strRef>
              <c:f>Hoja1!$A$10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Hoja1!$B$10:$F$10</c:f>
              <c:numCache>
                <c:formatCode>####</c:formatCode>
                <c:ptCount val="5"/>
                <c:pt idx="0">
                  <c:v>23.512747875354108</c:v>
                </c:pt>
                <c:pt idx="1">
                  <c:v>25.510204081632654</c:v>
                </c:pt>
                <c:pt idx="2">
                  <c:v>24.416135881104033</c:v>
                </c:pt>
                <c:pt idx="3">
                  <c:v>27.906976744186046</c:v>
                </c:pt>
                <c:pt idx="4">
                  <c:v>21.517553793884485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389-4D9C-882A-4466F22096C3}"/>
            </c:ext>
          </c:extLst>
        </c:ser>
        <c:ser>
          <c:idx val="9"/>
          <c:order val="9"/>
          <c:tx>
            <c:strRef>
              <c:f>Hoja1!$A$11</c:f>
              <c:strCache>
                <c:ptCount val="1"/>
                <c:pt idx="0">
                  <c:v>10. Excelente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Hoja1!$B$11:$F$11</c:f>
              <c:numCache>
                <c:formatCode>####</c:formatCode>
                <c:ptCount val="5"/>
                <c:pt idx="0">
                  <c:v>41.58640226628895</c:v>
                </c:pt>
                <c:pt idx="1">
                  <c:v>46.428571428571431</c:v>
                </c:pt>
                <c:pt idx="2">
                  <c:v>40.764331210191081</c:v>
                </c:pt>
                <c:pt idx="3">
                  <c:v>36.279069767441861</c:v>
                </c:pt>
                <c:pt idx="4">
                  <c:v>42.242355605889017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389-4D9C-882A-4466F22096C3}"/>
            </c:ext>
          </c:extLst>
        </c:ser>
        <c:ser>
          <c:idx val="10"/>
          <c:order val="10"/>
          <c:tx>
            <c:strRef>
              <c:f>Hoja1!$A$12</c:f>
              <c:strCache>
                <c:ptCount val="1"/>
                <c:pt idx="0">
                  <c:v>(NS/NR)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Hoja1!$B$12:$F$12</c:f>
              <c:numCache>
                <c:formatCode>0</c:formatCode>
                <c:ptCount val="5"/>
                <c:pt idx="0">
                  <c:v>1.5297450424929178</c:v>
                </c:pt>
                <c:pt idx="1">
                  <c:v>1.0204081632653061</c:v>
                </c:pt>
                <c:pt idx="2">
                  <c:v>2.1231422505307855</c:v>
                </c:pt>
                <c:pt idx="3">
                  <c:v>1.3953488372093024</c:v>
                </c:pt>
                <c:pt idx="4" formatCode="####">
                  <c:v>1.3590033975084939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389-4D9C-882A-4466F22096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67598976"/>
        <c:axId val="67621248"/>
      </c:barChart>
      <c:catAx>
        <c:axId val="67598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 sz="1200"/>
            </a:pPr>
            <a:endParaRPr lang="es-ES"/>
          </a:p>
        </c:txPr>
        <c:crossAx val="67621248"/>
        <c:crosses val="autoZero"/>
        <c:auto val="1"/>
        <c:lblAlgn val="ctr"/>
        <c:lblOffset val="100"/>
        <c:noMultiLvlLbl val="0"/>
      </c:catAx>
      <c:valAx>
        <c:axId val="67621248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one"/>
        <c:crossAx val="675989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8.7290524531760713E-2"/>
          <c:w val="9.0825822693965066E-2"/>
          <c:h val="0.834705399637016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51971568498381"/>
          <c:y val="5.7364932639261207E-2"/>
          <c:w val="0.8203380535644087"/>
          <c:h val="0.816285518789683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1 Totalmente Insatisfecho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Hoja1!$B$2:$F$2</c:f>
              <c:numCache>
                <c:formatCode>0</c:formatCode>
                <c:ptCount val="5"/>
                <c:pt idx="0">
                  <c:v>1.7563739376770537</c:v>
                </c:pt>
                <c:pt idx="1">
                  <c:v>1.0204081632653061</c:v>
                </c:pt>
                <c:pt idx="2">
                  <c:v>1.4861995753715498</c:v>
                </c:pt>
                <c:pt idx="3">
                  <c:v>1.3953488372093024</c:v>
                </c:pt>
                <c:pt idx="4">
                  <c:v>2.1517553793884483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F6-4DD4-A48B-2342CAAB53E8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Hoja1!$B$3:$F$3</c:f>
              <c:numCache>
                <c:formatCode>General</c:formatCode>
                <c:ptCount val="5"/>
                <c:pt idx="2" formatCode="0">
                  <c:v>0.63694267515923564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F6-4DD4-A48B-2342CAAB53E8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Hoja1!$B$4:$F$4</c:f>
              <c:numCache>
                <c:formatCode>####</c:formatCode>
                <c:ptCount val="5"/>
                <c:pt idx="0">
                  <c:v>1.3031161473087818</c:v>
                </c:pt>
                <c:pt idx="1">
                  <c:v>0.51020408163265307</c:v>
                </c:pt>
                <c:pt idx="2">
                  <c:v>1.6985138004246285</c:v>
                </c:pt>
                <c:pt idx="3">
                  <c:v>0.93023255813953487</c:v>
                </c:pt>
                <c:pt idx="4">
                  <c:v>1.3590033975084939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F6-4DD4-A48B-2342CAAB53E8}"/>
            </c:ext>
          </c:extLst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Hoja1!$B$5:$F$5</c:f>
              <c:numCache>
                <c:formatCode>####</c:formatCode>
                <c:ptCount val="5"/>
                <c:pt idx="0">
                  <c:v>1.4164305949008498</c:v>
                </c:pt>
                <c:pt idx="1">
                  <c:v>1.5306122448979591</c:v>
                </c:pt>
                <c:pt idx="2">
                  <c:v>1.6985138004246285</c:v>
                </c:pt>
                <c:pt idx="3">
                  <c:v>0.93023255813953487</c:v>
                </c:pt>
                <c:pt idx="4">
                  <c:v>1.3590033975084939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BF6-4DD4-A48B-2342CAAB53E8}"/>
            </c:ext>
          </c:extLst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Hoja1!$B$6:$F$6</c:f>
              <c:numCache>
                <c:formatCode>####</c:formatCode>
                <c:ptCount val="5"/>
                <c:pt idx="0">
                  <c:v>5.7223796033994336</c:v>
                </c:pt>
                <c:pt idx="1">
                  <c:v>2.5510204081632653</c:v>
                </c:pt>
                <c:pt idx="2">
                  <c:v>5.7324840764331206</c:v>
                </c:pt>
                <c:pt idx="3">
                  <c:v>2.3255813953488373</c:v>
                </c:pt>
                <c:pt idx="4">
                  <c:v>7.2480181200453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F6-4DD4-A48B-2342CAAB53E8}"/>
            </c:ext>
          </c:extLst>
        </c:ser>
        <c:ser>
          <c:idx val="5"/>
          <c:order val="5"/>
          <c:tx>
            <c:strRef>
              <c:f>Hoja1!$A$7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Hoja1!$B$7:$F$7</c:f>
              <c:numCache>
                <c:formatCode>####</c:formatCode>
                <c:ptCount val="5"/>
                <c:pt idx="0">
                  <c:v>4.5325779036827196</c:v>
                </c:pt>
                <c:pt idx="1">
                  <c:v>3.5714285714285716</c:v>
                </c:pt>
                <c:pt idx="2">
                  <c:v>3.397027600849257</c:v>
                </c:pt>
                <c:pt idx="3">
                  <c:v>3.2558139534883721</c:v>
                </c:pt>
                <c:pt idx="4">
                  <c:v>5.6625141562853907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BF6-4DD4-A48B-2342CAAB53E8}"/>
            </c:ext>
          </c:extLst>
        </c:ser>
        <c:ser>
          <c:idx val="6"/>
          <c:order val="6"/>
          <c:tx>
            <c:strRef>
              <c:f>Hoja1!$A$8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Hoja1!$B$8:$F$8</c:f>
              <c:numCache>
                <c:formatCode>####</c:formatCode>
                <c:ptCount val="5"/>
                <c:pt idx="0">
                  <c:v>9.9716713881019832</c:v>
                </c:pt>
                <c:pt idx="1">
                  <c:v>10.204081632653061</c:v>
                </c:pt>
                <c:pt idx="2">
                  <c:v>10.615711252653927</c:v>
                </c:pt>
                <c:pt idx="3">
                  <c:v>8.3720930232558146</c:v>
                </c:pt>
                <c:pt idx="4">
                  <c:v>9.9660249150622882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BF6-4DD4-A48B-2342CAAB53E8}"/>
            </c:ext>
          </c:extLst>
        </c:ser>
        <c:ser>
          <c:idx val="7"/>
          <c:order val="7"/>
          <c:tx>
            <c:strRef>
              <c:f>Hoja1!$A$9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Hoja1!$B$9:$F$9</c:f>
              <c:numCache>
                <c:formatCode>####</c:formatCode>
                <c:ptCount val="5"/>
                <c:pt idx="0">
                  <c:v>29.915014164305948</c:v>
                </c:pt>
                <c:pt idx="1">
                  <c:v>28.061224489795919</c:v>
                </c:pt>
                <c:pt idx="2">
                  <c:v>32.696390658174096</c:v>
                </c:pt>
                <c:pt idx="3">
                  <c:v>32.093023255813954</c:v>
                </c:pt>
                <c:pt idx="4">
                  <c:v>28.312570781426952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BF6-4DD4-A48B-2342CAAB53E8}"/>
            </c:ext>
          </c:extLst>
        </c:ser>
        <c:ser>
          <c:idx val="8"/>
          <c:order val="8"/>
          <c:tx>
            <c:strRef>
              <c:f>Hoja1!$A$10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Hoja1!$B$10:$F$10</c:f>
              <c:numCache>
                <c:formatCode>####</c:formatCode>
                <c:ptCount val="5"/>
                <c:pt idx="0">
                  <c:v>25.439093484419264</c:v>
                </c:pt>
                <c:pt idx="1">
                  <c:v>33.673469387755105</c:v>
                </c:pt>
                <c:pt idx="2">
                  <c:v>22.505307855626327</c:v>
                </c:pt>
                <c:pt idx="3">
                  <c:v>36.744186046511629</c:v>
                </c:pt>
                <c:pt idx="4">
                  <c:v>22.423556058890146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BF6-4DD4-A48B-2342CAAB53E8}"/>
            </c:ext>
          </c:extLst>
        </c:ser>
        <c:ser>
          <c:idx val="9"/>
          <c:order val="9"/>
          <c:tx>
            <c:strRef>
              <c:f>Hoja1!$A$11</c:f>
              <c:strCache>
                <c:ptCount val="1"/>
                <c:pt idx="0">
                  <c:v>10 Totalmente Satisfecho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Hoja1!$B$1:$F$1</c:f>
              <c:strCache>
                <c:ptCount val="5"/>
                <c:pt idx="0">
                  <c:v>Total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Zonas Francas</c:v>
                </c:pt>
                <c:pt idx="4">
                  <c:v>Resto Contribuyentes </c:v>
                </c:pt>
              </c:strCache>
            </c:strRef>
          </c:cat>
          <c:val>
            <c:numRef>
              <c:f>Hoja1!$B$11:$F$11</c:f>
              <c:numCache>
                <c:formatCode>####</c:formatCode>
                <c:ptCount val="5"/>
                <c:pt idx="0">
                  <c:v>19.206798866855525</c:v>
                </c:pt>
                <c:pt idx="1">
                  <c:v>18.367346938775512</c:v>
                </c:pt>
                <c:pt idx="2">
                  <c:v>19.532908704883226</c:v>
                </c:pt>
                <c:pt idx="3">
                  <c:v>13.953488372093023</c:v>
                </c:pt>
                <c:pt idx="4">
                  <c:v>20.498301245753115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BF6-4DD4-A48B-2342CAAB53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79629312"/>
        <c:axId val="79651584"/>
      </c:barChart>
      <c:catAx>
        <c:axId val="79629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 sz="1200"/>
            </a:pPr>
            <a:endParaRPr lang="es-ES"/>
          </a:p>
        </c:txPr>
        <c:crossAx val="79651584"/>
        <c:crosses val="autoZero"/>
        <c:auto val="1"/>
        <c:lblAlgn val="ctr"/>
        <c:lblOffset val="100"/>
        <c:noMultiLvlLbl val="0"/>
      </c:catAx>
      <c:valAx>
        <c:axId val="79651584"/>
        <c:scaling>
          <c:orientation val="minMax"/>
          <c:max val="100"/>
        </c:scaling>
        <c:delete val="1"/>
        <c:axPos val="l"/>
        <c:numFmt formatCode="0" sourceLinked="1"/>
        <c:majorTickMark val="none"/>
        <c:minorTickMark val="none"/>
        <c:tickLblPos val="none"/>
        <c:crossAx val="7962931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8.7290524531760713E-2"/>
          <c:w val="0.17274346241473512"/>
          <c:h val="0.728503537924566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720167040545095"/>
          <c:y val="0.11812478302128315"/>
          <c:w val="0.70855391489532116"/>
          <c:h val="0.8074759035906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Muy mala</c:v>
                </c:pt>
              </c:strCache>
            </c:strRef>
          </c:tx>
          <c:spPr>
            <a:solidFill>
              <a:srgbClr val="C00000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 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 Franca</c:v>
                </c:pt>
                <c:pt idx="4">
                  <c:v>Resto de contribuyentes</c:v>
                </c:pt>
              </c:strCache>
            </c:strRef>
          </c:cat>
          <c:val>
            <c:numRef>
              <c:f>Hoja1!$B$2:$F$2</c:f>
              <c:numCache>
                <c:formatCode>####</c:formatCode>
                <c:ptCount val="5"/>
                <c:pt idx="0">
                  <c:v>1.1898016997167138</c:v>
                </c:pt>
                <c:pt idx="1">
                  <c:v>2.0408163265306123</c:v>
                </c:pt>
                <c:pt idx="2">
                  <c:v>1.4861995753715498</c:v>
                </c:pt>
                <c:pt idx="4">
                  <c:v>1.0192525481313703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2C-4EE9-86F2-3C99AB898E60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Mala</c:v>
                </c:pt>
              </c:strCache>
            </c:strRef>
          </c:tx>
          <c:spPr>
            <a:solidFill>
              <a:srgbClr val="C0000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 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 Franca</c:v>
                </c:pt>
                <c:pt idx="4">
                  <c:v>Resto de contribuyentes</c:v>
                </c:pt>
              </c:strCache>
            </c:strRef>
          </c:cat>
          <c:val>
            <c:numRef>
              <c:f>Hoja1!$B$3:$F$3</c:f>
              <c:numCache>
                <c:formatCode>####</c:formatCode>
                <c:ptCount val="5"/>
                <c:pt idx="0">
                  <c:v>2.5495750708215299</c:v>
                </c:pt>
                <c:pt idx="1">
                  <c:v>1.0204081632653061</c:v>
                </c:pt>
                <c:pt idx="2">
                  <c:v>2.9723991507430996</c:v>
                </c:pt>
                <c:pt idx="3">
                  <c:v>0.93023255813953487</c:v>
                </c:pt>
                <c:pt idx="4">
                  <c:v>3.057757644394111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2C-4EE9-86F2-3C99AB898E60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 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 Franca</c:v>
                </c:pt>
                <c:pt idx="4">
                  <c:v>Resto de contribuyentes</c:v>
                </c:pt>
              </c:strCache>
            </c:strRef>
          </c:cat>
          <c:val>
            <c:numRef>
              <c:f>Hoja1!$B$4:$F$4</c:f>
              <c:numCache>
                <c:formatCode>####</c:formatCode>
                <c:ptCount val="5"/>
                <c:pt idx="0">
                  <c:v>14.90084985835694</c:v>
                </c:pt>
                <c:pt idx="1">
                  <c:v>11.224489795918368</c:v>
                </c:pt>
                <c:pt idx="2">
                  <c:v>14.225053078556263</c:v>
                </c:pt>
                <c:pt idx="3">
                  <c:v>9.7674418604651159</c:v>
                </c:pt>
                <c:pt idx="4">
                  <c:v>17.327293318233295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2C-4EE9-86F2-3C99AB898E60}"/>
            </c:ext>
          </c:extLst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Buena</c:v>
                </c:pt>
              </c:strCache>
            </c:strRef>
          </c:tx>
          <c:spPr>
            <a:solidFill>
              <a:srgbClr val="7EB606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 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 Franca</c:v>
                </c:pt>
                <c:pt idx="4">
                  <c:v>Resto de contribuyentes</c:v>
                </c:pt>
              </c:strCache>
            </c:strRef>
          </c:cat>
          <c:val>
            <c:numRef>
              <c:f>Hoja1!$B$5:$F$5</c:f>
              <c:numCache>
                <c:formatCode>####</c:formatCode>
                <c:ptCount val="5"/>
                <c:pt idx="0">
                  <c:v>53.201133144475918</c:v>
                </c:pt>
                <c:pt idx="1">
                  <c:v>55.612244897959187</c:v>
                </c:pt>
                <c:pt idx="2">
                  <c:v>53.07855626326964</c:v>
                </c:pt>
                <c:pt idx="3">
                  <c:v>59.534883720930232</c:v>
                </c:pt>
                <c:pt idx="4">
                  <c:v>51.189127972819932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62C-4EE9-86F2-3C99AB898E60}"/>
            </c:ext>
          </c:extLst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rgbClr val="7EB606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Hoja1!$B$1:$F$1</c:f>
              <c:strCache>
                <c:ptCount val="5"/>
                <c:pt idx="0">
                  <c:v>Total </c:v>
                </c:pt>
                <c:pt idx="1">
                  <c:v>Grandes Contribuyentes</c:v>
                </c:pt>
                <c:pt idx="2">
                  <c:v>Grandes Locales</c:v>
                </c:pt>
                <c:pt idx="3">
                  <c:v>Zona Franca</c:v>
                </c:pt>
                <c:pt idx="4">
                  <c:v>Resto de contribuyentes</c:v>
                </c:pt>
              </c:strCache>
            </c:strRef>
          </c:cat>
          <c:val>
            <c:numRef>
              <c:f>Hoja1!$B$6:$F$6</c:f>
              <c:numCache>
                <c:formatCode>####</c:formatCode>
                <c:ptCount val="5"/>
                <c:pt idx="0">
                  <c:v>27.705382436260624</c:v>
                </c:pt>
                <c:pt idx="1">
                  <c:v>29.591836734693878</c:v>
                </c:pt>
                <c:pt idx="2">
                  <c:v>27.813163481953289</c:v>
                </c:pt>
                <c:pt idx="3">
                  <c:v>29.302325581395348</c:v>
                </c:pt>
                <c:pt idx="4">
                  <c:v>26.840317100792753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62C-4EE9-86F2-3C99AB898E6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80461184"/>
        <c:axId val="80479360"/>
      </c:barChart>
      <c:catAx>
        <c:axId val="80461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0479360"/>
        <c:crosses val="autoZero"/>
        <c:auto val="1"/>
        <c:lblAlgn val="ctr"/>
        <c:lblOffset val="100"/>
        <c:noMultiLvlLbl val="0"/>
      </c:catAx>
      <c:valAx>
        <c:axId val="80479360"/>
        <c:scaling>
          <c:orientation val="minMax"/>
          <c:max val="100"/>
        </c:scaling>
        <c:delete val="0"/>
        <c:axPos val="l"/>
        <c:numFmt formatCode="####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046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9.0921029582221896E-2"/>
          <c:y val="0.13627884635363516"/>
          <c:w val="0.10026068204643014"/>
          <c:h val="0.80815868565373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163012890731786"/>
          <c:y val="0.11812478302128315"/>
          <c:w val="0.69008560206771696"/>
          <c:h val="0.807475903590644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Muy mala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Hoja1!$B$1:$C$1</c:f>
              <c:strCache>
                <c:ptCount val="2"/>
                <c:pt idx="0">
                  <c:v>2017</c:v>
                </c:pt>
                <c:pt idx="1">
                  <c:v>2018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 formatCode="####">
                  <c:v>3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80-4159-9264-5622ADC581F1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Mala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Hoja1!$B$1:$C$1</c:f>
              <c:strCache>
                <c:ptCount val="2"/>
                <c:pt idx="0">
                  <c:v>2017</c:v>
                </c:pt>
                <c:pt idx="1">
                  <c:v>2018</c:v>
                </c:pt>
              </c:strCache>
            </c:strRef>
          </c:cat>
          <c:val>
            <c:numRef>
              <c:f>Hoja1!$B$3:$C$3</c:f>
              <c:numCache>
                <c:formatCode>General</c:formatCode>
                <c:ptCount val="2"/>
                <c:pt idx="0" formatCode="####">
                  <c:v>4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80-4159-9264-5622ADC581F1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Hoja1!$B$1:$C$1</c:f>
              <c:strCache>
                <c:ptCount val="2"/>
                <c:pt idx="0">
                  <c:v>2017</c:v>
                </c:pt>
                <c:pt idx="1">
                  <c:v>2018</c:v>
                </c:pt>
              </c:strCache>
            </c:strRef>
          </c:cat>
          <c:val>
            <c:numRef>
              <c:f>Hoja1!$B$4:$C$4</c:f>
              <c:numCache>
                <c:formatCode>General</c:formatCode>
                <c:ptCount val="2"/>
                <c:pt idx="0" formatCode="####">
                  <c:v>23</c:v>
                </c:pt>
                <c:pt idx="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80-4159-9264-5622ADC581F1}"/>
            </c:ext>
          </c:extLst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Buena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Hoja1!$B$1:$C$1</c:f>
              <c:strCache>
                <c:ptCount val="2"/>
                <c:pt idx="0">
                  <c:v>2017</c:v>
                </c:pt>
                <c:pt idx="1">
                  <c:v>2018</c:v>
                </c:pt>
              </c:strCache>
            </c:strRef>
          </c:cat>
          <c:val>
            <c:numRef>
              <c:f>Hoja1!$B$5:$C$5</c:f>
              <c:numCache>
                <c:formatCode>General</c:formatCode>
                <c:ptCount val="2"/>
                <c:pt idx="0" formatCode="####">
                  <c:v>56</c:v>
                </c:pt>
                <c:pt idx="1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880-4159-9264-5622ADC581F1}"/>
            </c:ext>
          </c:extLst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rgbClr val="7EB606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Hoja1!$B$1:$C$1</c:f>
              <c:strCache>
                <c:ptCount val="2"/>
                <c:pt idx="0">
                  <c:v>2017</c:v>
                </c:pt>
                <c:pt idx="1">
                  <c:v>2018</c:v>
                </c:pt>
              </c:strCache>
            </c:strRef>
          </c:cat>
          <c:val>
            <c:numRef>
              <c:f>Hoja1!$B$6:$C$6</c:f>
              <c:numCache>
                <c:formatCode>General</c:formatCode>
                <c:ptCount val="2"/>
                <c:pt idx="0" formatCode="####">
                  <c:v>14</c:v>
                </c:pt>
                <c:pt idx="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880-4159-9264-5622ADC581F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83636992"/>
        <c:axId val="83638528"/>
      </c:barChart>
      <c:catAx>
        <c:axId val="83636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3638528"/>
        <c:crosses val="autoZero"/>
        <c:auto val="1"/>
        <c:lblAlgn val="ctr"/>
        <c:lblOffset val="100"/>
        <c:noMultiLvlLbl val="0"/>
      </c:catAx>
      <c:valAx>
        <c:axId val="83638528"/>
        <c:scaling>
          <c:orientation val="minMax"/>
          <c:max val="100"/>
        </c:scaling>
        <c:delete val="0"/>
        <c:axPos val="l"/>
        <c:numFmt formatCode="####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363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239349" y="99488"/>
            <a:ext cx="10363200" cy="593209"/>
          </a:xfrm>
          <a:prstGeom prst="rect">
            <a:avLst/>
          </a:prstGeom>
        </p:spPr>
        <p:txBody>
          <a:bodyPr/>
          <a:lstStyle>
            <a:lvl1pPr algn="l">
              <a:defRPr sz="2800"/>
            </a:lvl1pPr>
          </a:lstStyle>
          <a:p>
            <a:r>
              <a:rPr lang="es-ES" dirty="0"/>
              <a:t>HAGA CLIC</a:t>
            </a: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09600" y="908720"/>
            <a:ext cx="11151029" cy="511256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E8A9-4E3D-4370-82F3-63B87F814211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333408" y="661447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E867275C-0D1C-46DD-9FF2-16BCFDE3B732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0837406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2133-428E-4583-A63F-D65F1DCEC136}" type="datetime1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333408" y="6525345"/>
            <a:ext cx="2844800" cy="365125"/>
          </a:xfrm>
          <a:prstGeom prst="rect">
            <a:avLst/>
          </a:prstGeom>
        </p:spPr>
        <p:txBody>
          <a:bodyPr/>
          <a:lstStyle/>
          <a:p>
            <a:fld id="{0BDBC8BE-F7C3-47A3-8154-ABA2713EE3AA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6499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984-0ABE-4C9D-A8BC-8D3D06F58B87}" type="datetime1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333408" y="6525345"/>
            <a:ext cx="2844800" cy="365125"/>
          </a:xfrm>
          <a:prstGeom prst="rect">
            <a:avLst/>
          </a:prstGeom>
        </p:spPr>
        <p:txBody>
          <a:bodyPr/>
          <a:lstStyle/>
          <a:p>
            <a:fld id="{0BDBC8BE-F7C3-47A3-8154-ABA2713EE3AA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56002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0039-A474-474C-9CBD-F239174870DF}" type="datetime1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333408" y="6525345"/>
            <a:ext cx="2844800" cy="365125"/>
          </a:xfrm>
          <a:prstGeom prst="rect">
            <a:avLst/>
          </a:prstGeom>
        </p:spPr>
        <p:txBody>
          <a:bodyPr/>
          <a:lstStyle/>
          <a:p>
            <a:fld id="{0BDBC8BE-F7C3-47A3-8154-ABA2713EE3AA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3523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56084C1-78C3-42C5-BA98-39C8F693EDC5}" type="datetime1">
              <a:rPr lang="en-US" smtClean="0"/>
              <a:t>5/20/2019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4224144-1183-3F4C-9D96-448D67B9C384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07919412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positiva en blanco sin 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Marcador de texto"/>
          <p:cNvSpPr>
            <a:spLocks noGrp="1"/>
          </p:cNvSpPr>
          <p:nvPr>
            <p:ph type="body" sz="quarter" idx="11"/>
          </p:nvPr>
        </p:nvSpPr>
        <p:spPr>
          <a:xfrm>
            <a:off x="95209" y="6357960"/>
            <a:ext cx="11906251" cy="203133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lang="es-PA" sz="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 hasCustomPrompt="1"/>
          </p:nvPr>
        </p:nvSpPr>
        <p:spPr>
          <a:xfrm>
            <a:off x="152409" y="151265"/>
            <a:ext cx="9645567" cy="44563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lnSpc>
                <a:spcPct val="80000"/>
              </a:lnSpc>
              <a:defRPr sz="2800" b="1">
                <a:solidFill>
                  <a:srgbClr val="00206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s-ES" dirty="0"/>
              <a:t>Haga clic para modificar el título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55378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968" y="113215"/>
            <a:ext cx="9418488" cy="6477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36453" y="6538914"/>
            <a:ext cx="1945009" cy="365125"/>
          </a:xfrm>
          <a:prstGeom prst="rect">
            <a:avLst/>
          </a:prstGeom>
        </p:spPr>
        <p:txBody>
          <a:bodyPr/>
          <a:lstStyle/>
          <a:p>
            <a:fld id="{F370D2A9-2E56-4F04-9A28-A48FC4CA716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41493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positiva en blanco sin 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Marcador de texto"/>
          <p:cNvSpPr>
            <a:spLocks noGrp="1"/>
          </p:cNvSpPr>
          <p:nvPr>
            <p:ph type="body" sz="quarter" idx="11"/>
          </p:nvPr>
        </p:nvSpPr>
        <p:spPr>
          <a:xfrm>
            <a:off x="95208" y="6357959"/>
            <a:ext cx="11906251" cy="203133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lang="es-PA" sz="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endParaRPr lang="es-MX" dirty="0"/>
          </a:p>
        </p:txBody>
      </p:sp>
      <p:sp>
        <p:nvSpPr>
          <p:cNvPr id="5" name="1 Título"/>
          <p:cNvSpPr>
            <a:spLocks noGrp="1"/>
          </p:cNvSpPr>
          <p:nvPr>
            <p:ph type="title" hasCustomPrompt="1"/>
          </p:nvPr>
        </p:nvSpPr>
        <p:spPr>
          <a:xfrm>
            <a:off x="152400" y="151265"/>
            <a:ext cx="9645567" cy="44563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lnSpc>
                <a:spcPct val="80000"/>
              </a:lnSpc>
              <a:defRPr sz="2800" b="1">
                <a:solidFill>
                  <a:srgbClr val="00206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s-ES" dirty="0"/>
              <a:t>Haga clic para modificar el título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055819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2 Marcador de contenido"/>
          <p:cNvSpPr>
            <a:spLocks noGrp="1"/>
          </p:cNvSpPr>
          <p:nvPr>
            <p:ph idx="1"/>
          </p:nvPr>
        </p:nvSpPr>
        <p:spPr>
          <a:xfrm>
            <a:off x="571461" y="1600202"/>
            <a:ext cx="11144328" cy="425769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Font typeface="Wingdings" pitchFamily="2" charset="2"/>
              <a:buChar char="§"/>
              <a:defRPr sz="1867">
                <a:latin typeface="Calibri" panose="020F0502020204030204" pitchFamily="34" charset="0"/>
                <a:cs typeface="Arial" pitchFamily="34" charset="0"/>
              </a:defRPr>
            </a:lvl1pPr>
            <a:lvl2pPr>
              <a:lnSpc>
                <a:spcPct val="100000"/>
              </a:lnSpc>
              <a:buFont typeface="Wingdings" pitchFamily="2" charset="2"/>
              <a:buChar char="§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lnSpc>
                <a:spcPct val="100000"/>
              </a:lnSpc>
              <a:buFont typeface="Wingdings" pitchFamily="2" charset="2"/>
              <a:buChar char="§"/>
              <a:defRPr sz="1467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3pPr>
            <a:lvl4pPr>
              <a:lnSpc>
                <a:spcPct val="100000"/>
              </a:lnSpc>
              <a:buFont typeface="Wingdings" pitchFamily="2" charset="2"/>
              <a:buChar char="§"/>
              <a:defRPr sz="1467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4pPr>
            <a:lvl5pPr>
              <a:lnSpc>
                <a:spcPct val="100000"/>
              </a:lnSpc>
              <a:buFont typeface="Wingdings" pitchFamily="2" charset="2"/>
              <a:buChar char="§"/>
              <a:defRPr sz="1467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 dirty="0"/>
          </a:p>
        </p:txBody>
      </p:sp>
      <p:sp>
        <p:nvSpPr>
          <p:cNvPr id="5" name="1 Título"/>
          <p:cNvSpPr>
            <a:spLocks noGrp="1"/>
          </p:cNvSpPr>
          <p:nvPr>
            <p:ph type="title" hasCustomPrompt="1"/>
          </p:nvPr>
        </p:nvSpPr>
        <p:spPr>
          <a:xfrm>
            <a:off x="152409" y="151265"/>
            <a:ext cx="9645567" cy="44563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>
              <a:defRPr lang="es-PA" sz="2800" b="1" dirty="0">
                <a:solidFill>
                  <a:srgbClr val="002060"/>
                </a:solidFill>
                <a:latin typeface="+mn-lt"/>
                <a:cs typeface="Arial" pitchFamily="34" charset="0"/>
              </a:defRPr>
            </a:lvl1pPr>
          </a:lstStyle>
          <a:p>
            <a:pPr lvl="0" algn="l">
              <a:lnSpc>
                <a:spcPct val="80000"/>
              </a:lnSpc>
            </a:pPr>
            <a:r>
              <a:rPr lang="es-ES" dirty="0"/>
              <a:t>Haga clic para modificar el título</a:t>
            </a:r>
            <a:endParaRPr lang="es-PA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794880"/>
            <a:ext cx="11887200" cy="838200"/>
          </a:xfrm>
        </p:spPr>
        <p:txBody>
          <a:bodyPr/>
          <a:lstStyle>
            <a:lvl1pPr marL="0" indent="0" algn="just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6675" indent="0" algn="ctr">
              <a:buFontTx/>
              <a:buNone/>
              <a:defRPr sz="2400">
                <a:solidFill>
                  <a:schemeClr val="accent1"/>
                </a:solidFill>
              </a:defRPr>
            </a:lvl2pPr>
            <a:lvl3pPr marL="913402" indent="0" algn="ctr">
              <a:buFontTx/>
              <a:buNone/>
              <a:defRPr sz="2400">
                <a:solidFill>
                  <a:schemeClr val="accent1"/>
                </a:solidFill>
              </a:defRPr>
            </a:lvl3pPr>
            <a:lvl4pPr marL="1370104" indent="0" algn="ctr">
              <a:buFontTx/>
              <a:buNone/>
              <a:defRPr sz="2400">
                <a:solidFill>
                  <a:schemeClr val="accent1"/>
                </a:solidFill>
              </a:defRPr>
            </a:lvl4pPr>
            <a:lvl5pPr marL="1826805" indent="0" algn="ctr">
              <a:buFont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/>
              <a:t>Haga clic para modificar el subtítulo</a:t>
            </a:r>
          </a:p>
        </p:txBody>
      </p:sp>
    </p:spTree>
    <p:extLst>
      <p:ext uri="{BB962C8B-B14F-4D97-AF65-F5344CB8AC3E}">
        <p14:creationId xmlns:p14="http://schemas.microsoft.com/office/powerpoint/2010/main" val="393980261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584">
          <p15:clr>
            <a:srgbClr val="FBAE40"/>
          </p15:clr>
        </p15:guide>
        <p15:guide id="4" orient="horz" pos="144">
          <p15:clr>
            <a:srgbClr val="FBAE40"/>
          </p15:clr>
        </p15:guide>
        <p15:guide id="5" pos="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664E9839-88A0-4C4E-B01F-FAB50ECB846B}" type="datetime1">
              <a:rPr lang="es-CR" smtClean="0">
                <a:solidFill>
                  <a:prstClr val="black">
                    <a:tint val="75000"/>
                  </a:prstClr>
                </a:solidFill>
                <a:latin typeface="Candara"/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  <a:latin typeface="Candara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333408" y="6525345"/>
            <a:ext cx="2844800" cy="365125"/>
          </a:xfrm>
          <a:prstGeom prst="rect">
            <a:avLst/>
          </a:prstGeom>
        </p:spPr>
        <p:txBody>
          <a:bodyPr/>
          <a:lstStyle/>
          <a:p>
            <a:fld id="{0BDBC8BE-F7C3-47A3-8154-ABA2713EE3AA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1279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271" y="66424"/>
            <a:ext cx="9727199" cy="482256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980729"/>
            <a:ext cx="10972800" cy="51454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734F-AEB4-4BC4-9603-ED449FB3DDBF}" type="datetime1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333408" y="6525345"/>
            <a:ext cx="2844800" cy="365125"/>
          </a:xfrm>
          <a:prstGeom prst="rect">
            <a:avLst/>
          </a:prstGeom>
        </p:spPr>
        <p:txBody>
          <a:bodyPr/>
          <a:lstStyle/>
          <a:p>
            <a:fld id="{0BDBC8BE-F7C3-47A3-8154-ABA2713EE3AA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7030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CB4A-FCA5-4B3F-AC4D-ECAF4CDDD413}" type="datetime1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333408" y="6525345"/>
            <a:ext cx="2844800" cy="365125"/>
          </a:xfrm>
          <a:prstGeom prst="rect">
            <a:avLst/>
          </a:prstGeom>
        </p:spPr>
        <p:txBody>
          <a:bodyPr/>
          <a:lstStyle/>
          <a:p>
            <a:fld id="{0BDBC8BE-F7C3-47A3-8154-ABA2713EE3AA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08017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47D9-6EAA-4739-BF97-F3AA2E9E7036}" type="datetime1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333408" y="6525345"/>
            <a:ext cx="2844800" cy="365125"/>
          </a:xfrm>
          <a:prstGeom prst="rect">
            <a:avLst/>
          </a:prstGeom>
        </p:spPr>
        <p:txBody>
          <a:bodyPr/>
          <a:lstStyle/>
          <a:p>
            <a:fld id="{0BDBC8BE-F7C3-47A3-8154-ABA2713EE3AA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1617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0D1C-7680-4837-9772-D36467D06065}" type="datetime1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333408" y="6525345"/>
            <a:ext cx="2844800" cy="365125"/>
          </a:xfrm>
          <a:prstGeom prst="rect">
            <a:avLst/>
          </a:prstGeom>
        </p:spPr>
        <p:txBody>
          <a:bodyPr/>
          <a:lstStyle/>
          <a:p>
            <a:fld id="{0BDBC8BE-F7C3-47A3-8154-ABA2713EE3AA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202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D003-9A8C-419E-8A28-3158D132E757}" type="datetime1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333408" y="6525345"/>
            <a:ext cx="2844800" cy="365125"/>
          </a:xfrm>
          <a:prstGeom prst="rect">
            <a:avLst/>
          </a:prstGeom>
        </p:spPr>
        <p:txBody>
          <a:bodyPr/>
          <a:lstStyle/>
          <a:p>
            <a:fld id="{0BDBC8BE-F7C3-47A3-8154-ABA2713EE3AA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2270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555FB-675C-4FAF-867F-FA48DACF0A82}" type="datetime1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168341" y="640566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ndara" pitchFamily="34" charset="0"/>
              </a:defRPr>
            </a:lvl1pPr>
          </a:lstStyle>
          <a:p>
            <a:fld id="{0BDBC8BE-F7C3-47A3-8154-ABA2713EE3AA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1486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984-0ABE-4C9D-A8BC-8D3D06F58B87}" type="datetime1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333408" y="6525345"/>
            <a:ext cx="2844800" cy="365125"/>
          </a:xfrm>
          <a:prstGeom prst="rect">
            <a:avLst/>
          </a:prstGeom>
        </p:spPr>
        <p:txBody>
          <a:bodyPr/>
          <a:lstStyle/>
          <a:p>
            <a:fld id="{0BDBC8BE-F7C3-47A3-8154-ABA2713EE3AA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38307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Mapa cid.png">
            <a:extLst>
              <a:ext uri="{FF2B5EF4-FFF2-40B4-BE49-F238E27FC236}">
                <a16:creationId xmlns:a16="http://schemas.microsoft.com/office/drawing/2014/main" xmlns="" id="{DD729571-E7D3-45F9-AD4A-A17FE8F14A62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0135" y="780861"/>
            <a:ext cx="4862037" cy="5886591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C984-0ABE-4C9D-A8BC-8D3D06F58B87}" type="datetime1">
              <a:rPr lang="es-CR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-106" charset="-128"/>
              </a:rPr>
              <a:pPr/>
              <a:t>20/05/2019</a:t>
            </a:fld>
            <a:endParaRPr lang="es-CR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-106" charset="-128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-106" charset="-128"/>
            </a:endParaRPr>
          </a:p>
        </p:txBody>
      </p:sp>
      <p:pic>
        <p:nvPicPr>
          <p:cNvPr id="11" name="7 Imagen">
            <a:extLst>
              <a:ext uri="{FF2B5EF4-FFF2-40B4-BE49-F238E27FC236}">
                <a16:creationId xmlns:a16="http://schemas.microsoft.com/office/drawing/2014/main" xmlns="" id="{0C482F85-18B8-4DF7-B572-C5534B9DC3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5" t="30905" r="31725" b="30563"/>
          <a:stretch>
            <a:fillRect/>
          </a:stretch>
        </p:blipFill>
        <p:spPr bwMode="auto">
          <a:xfrm>
            <a:off x="11208568" y="169786"/>
            <a:ext cx="787008" cy="40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xmlns="" id="{A69E4112-40B6-49A6-956A-E4A078035D9B}"/>
              </a:ext>
            </a:extLst>
          </p:cNvPr>
          <p:cNvSpPr txBox="1">
            <a:spLocks/>
          </p:cNvSpPr>
          <p:nvPr userDrawn="1"/>
        </p:nvSpPr>
        <p:spPr>
          <a:xfrm>
            <a:off x="11560819" y="6626975"/>
            <a:ext cx="600484" cy="1890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charset="0"/>
                <a:ea typeface="ＭＳ Ｐゴシック" pitchFamily="-106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9pPr>
          </a:lstStyle>
          <a:p>
            <a:pPr algn="r"/>
            <a:fld id="{E867275C-0D1C-46DD-9FF2-16BCFDE3B732}" type="slidenum">
              <a:rPr lang="es-CR" smtClean="0">
                <a:solidFill>
                  <a:schemeClr val="tx1"/>
                </a:solidFill>
              </a:rPr>
              <a:pPr algn="r"/>
              <a:t>‹Nº›</a:t>
            </a:fld>
            <a:endParaRPr lang="es-CR" dirty="0">
              <a:solidFill>
                <a:schemeClr val="tx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" y="6342489"/>
            <a:ext cx="1193850" cy="50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6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push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chart" Target="../charts/chart5.xm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3.sv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7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368" y="113215"/>
            <a:ext cx="9931724" cy="647700"/>
          </a:xfrm>
        </p:spPr>
        <p:txBody>
          <a:bodyPr>
            <a:noAutofit/>
          </a:bodyPr>
          <a:lstStyle/>
          <a:p>
            <a:pPr algn="l"/>
            <a:r>
              <a:rPr lang="es-ES" sz="24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Evaluación de gestión de la DGII</a:t>
            </a:r>
            <a:endParaRPr lang="es-CR" sz="2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15516" y="6446983"/>
            <a:ext cx="83598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P46. ¿Cómo evalúa en general la gestión de Impuestos Internos?</a:t>
            </a:r>
            <a:endParaRPr kumimoji="0" lang="es-DO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ndara"/>
              <a:ea typeface="ＭＳ Ｐゴシック" pitchFamily="-106" charset="-128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027222" y="-320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00908" y="747587"/>
            <a:ext cx="100811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ＭＳ Ｐゴシック" pitchFamily="-106" charset="-128"/>
                <a:cs typeface="+mn-cs"/>
              </a:rPr>
              <a:t>La gestión de la DGII es evaluada de forma bastante positiva por los grupos de contribuyentes consultados, esto sin diferencias entre los informantes.</a:t>
            </a:r>
            <a:endParaRPr kumimoji="0" lang="es-CR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ＭＳ Ｐゴシック" pitchFamily="-106" charset="-128"/>
              <a:cs typeface="+mn-cs"/>
            </a:endParaRPr>
          </a:p>
        </p:txBody>
      </p:sp>
      <p:graphicFrame>
        <p:nvGraphicFramePr>
          <p:cNvPr id="9" name="5 Marcador de contenido">
            <a:extLst>
              <a:ext uri="{FF2B5EF4-FFF2-40B4-BE49-F238E27FC236}">
                <a16:creationId xmlns:a16="http://schemas.microsoft.com/office/drawing/2014/main" xmlns="" id="{CD7F3F0C-2395-40B3-B7F4-E86432D117C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9" y="2996952"/>
          <a:ext cx="11932961" cy="343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ángulo redondeado 17">
            <a:extLst>
              <a:ext uri="{FF2B5EF4-FFF2-40B4-BE49-F238E27FC236}">
                <a16:creationId xmlns:a16="http://schemas.microsoft.com/office/drawing/2014/main" xmlns="" id="{BF501808-D8E2-4171-BABA-D306DE8D35C2}"/>
              </a:ext>
            </a:extLst>
          </p:cNvPr>
          <p:cNvSpPr/>
          <p:nvPr/>
        </p:nvSpPr>
        <p:spPr>
          <a:xfrm>
            <a:off x="603694" y="2804762"/>
            <a:ext cx="1224136" cy="24887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T4B%</a:t>
            </a:r>
          </a:p>
        </p:txBody>
      </p:sp>
      <p:sp>
        <p:nvSpPr>
          <p:cNvPr id="12" name="Rectángulo redondeado 18">
            <a:extLst>
              <a:ext uri="{FF2B5EF4-FFF2-40B4-BE49-F238E27FC236}">
                <a16:creationId xmlns:a16="http://schemas.microsoft.com/office/drawing/2014/main" xmlns="" id="{816B6EC4-6401-400C-81F8-E8201B2493DF}"/>
              </a:ext>
            </a:extLst>
          </p:cNvPr>
          <p:cNvSpPr/>
          <p:nvPr/>
        </p:nvSpPr>
        <p:spPr>
          <a:xfrm>
            <a:off x="2855720" y="2787592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91%</a:t>
            </a:r>
          </a:p>
        </p:txBody>
      </p:sp>
      <p:sp>
        <p:nvSpPr>
          <p:cNvPr id="13" name="Rectángulo redondeado 19">
            <a:extLst>
              <a:ext uri="{FF2B5EF4-FFF2-40B4-BE49-F238E27FC236}">
                <a16:creationId xmlns:a16="http://schemas.microsoft.com/office/drawing/2014/main" xmlns="" id="{C34AED3D-82A3-4219-918A-4003638CDF7B}"/>
              </a:ext>
            </a:extLst>
          </p:cNvPr>
          <p:cNvSpPr/>
          <p:nvPr/>
        </p:nvSpPr>
        <p:spPr>
          <a:xfrm>
            <a:off x="2848824" y="2523371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8.42</a:t>
            </a:r>
            <a:endParaRPr kumimoji="0" lang="es-D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4" name="Rectángulo redondeado 22">
            <a:extLst>
              <a:ext uri="{FF2B5EF4-FFF2-40B4-BE49-F238E27FC236}">
                <a16:creationId xmlns:a16="http://schemas.microsoft.com/office/drawing/2014/main" xmlns="" id="{207E52C6-B988-4891-8BB4-30B0AB1FB8DC}"/>
              </a:ext>
            </a:extLst>
          </p:cNvPr>
          <p:cNvSpPr/>
          <p:nvPr/>
        </p:nvSpPr>
        <p:spPr>
          <a:xfrm>
            <a:off x="604728" y="2518311"/>
            <a:ext cx="1224136" cy="24887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PROMEDIO</a:t>
            </a:r>
          </a:p>
        </p:txBody>
      </p:sp>
      <p:sp>
        <p:nvSpPr>
          <p:cNvPr id="15" name="Rectángulo redondeado 25">
            <a:extLst>
              <a:ext uri="{FF2B5EF4-FFF2-40B4-BE49-F238E27FC236}">
                <a16:creationId xmlns:a16="http://schemas.microsoft.com/office/drawing/2014/main" xmlns="" id="{C8F2314E-A792-470E-9D86-C9944345DDAA}"/>
              </a:ext>
            </a:extLst>
          </p:cNvPr>
          <p:cNvSpPr/>
          <p:nvPr/>
        </p:nvSpPr>
        <p:spPr>
          <a:xfrm>
            <a:off x="6744152" y="2777208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91%</a:t>
            </a:r>
          </a:p>
        </p:txBody>
      </p:sp>
      <p:sp>
        <p:nvSpPr>
          <p:cNvPr id="16" name="Rectángulo redondeado 26">
            <a:extLst>
              <a:ext uri="{FF2B5EF4-FFF2-40B4-BE49-F238E27FC236}">
                <a16:creationId xmlns:a16="http://schemas.microsoft.com/office/drawing/2014/main" xmlns="" id="{D9FFE0E3-B46E-4330-955D-4D5E70F78DB9}"/>
              </a:ext>
            </a:extLst>
          </p:cNvPr>
          <p:cNvSpPr/>
          <p:nvPr/>
        </p:nvSpPr>
        <p:spPr>
          <a:xfrm>
            <a:off x="6744152" y="2514340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8.41</a:t>
            </a:r>
          </a:p>
        </p:txBody>
      </p:sp>
      <p:sp>
        <p:nvSpPr>
          <p:cNvPr id="18" name="Rectángulo redondeado 37">
            <a:extLst>
              <a:ext uri="{FF2B5EF4-FFF2-40B4-BE49-F238E27FC236}">
                <a16:creationId xmlns:a16="http://schemas.microsoft.com/office/drawing/2014/main" xmlns="" id="{E180EEA7-E3F4-4610-BC2F-8276B8BE94A8}"/>
              </a:ext>
            </a:extLst>
          </p:cNvPr>
          <p:cNvSpPr/>
          <p:nvPr/>
        </p:nvSpPr>
        <p:spPr>
          <a:xfrm>
            <a:off x="8616360" y="2798169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91%</a:t>
            </a:r>
          </a:p>
        </p:txBody>
      </p:sp>
      <p:sp>
        <p:nvSpPr>
          <p:cNvPr id="19" name="Rectángulo redondeado 38">
            <a:extLst>
              <a:ext uri="{FF2B5EF4-FFF2-40B4-BE49-F238E27FC236}">
                <a16:creationId xmlns:a16="http://schemas.microsoft.com/office/drawing/2014/main" xmlns="" id="{F050603C-DC55-4569-AFBC-57937622105B}"/>
              </a:ext>
            </a:extLst>
          </p:cNvPr>
          <p:cNvSpPr/>
          <p:nvPr/>
        </p:nvSpPr>
        <p:spPr>
          <a:xfrm>
            <a:off x="8616360" y="2519702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8.37</a:t>
            </a:r>
          </a:p>
        </p:txBody>
      </p:sp>
      <p:sp>
        <p:nvSpPr>
          <p:cNvPr id="20" name="Rectángulo redondeado 37">
            <a:extLst>
              <a:ext uri="{FF2B5EF4-FFF2-40B4-BE49-F238E27FC236}">
                <a16:creationId xmlns:a16="http://schemas.microsoft.com/office/drawing/2014/main" xmlns="" id="{E66E212D-6D6E-471C-A910-E8D201BBAA60}"/>
              </a:ext>
            </a:extLst>
          </p:cNvPr>
          <p:cNvSpPr/>
          <p:nvPr/>
        </p:nvSpPr>
        <p:spPr>
          <a:xfrm>
            <a:off x="4799936" y="2797802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95%</a:t>
            </a:r>
          </a:p>
        </p:txBody>
      </p:sp>
      <p:sp>
        <p:nvSpPr>
          <p:cNvPr id="21" name="Rectángulo redondeado 38">
            <a:extLst>
              <a:ext uri="{FF2B5EF4-FFF2-40B4-BE49-F238E27FC236}">
                <a16:creationId xmlns:a16="http://schemas.microsoft.com/office/drawing/2014/main" xmlns="" id="{611B983E-A1C3-4119-9DC0-776D17B90386}"/>
              </a:ext>
            </a:extLst>
          </p:cNvPr>
          <p:cNvSpPr/>
          <p:nvPr/>
        </p:nvSpPr>
        <p:spPr>
          <a:xfrm>
            <a:off x="4799936" y="2519335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8.71</a:t>
            </a:r>
          </a:p>
        </p:txBody>
      </p:sp>
      <p:sp>
        <p:nvSpPr>
          <p:cNvPr id="22" name="Rectángulo redondeado 37">
            <a:extLst>
              <a:ext uri="{FF2B5EF4-FFF2-40B4-BE49-F238E27FC236}">
                <a16:creationId xmlns:a16="http://schemas.microsoft.com/office/drawing/2014/main" xmlns="" id="{FBC79BD3-0D8B-404D-98B5-236CCC5E1B28}"/>
              </a:ext>
            </a:extLst>
          </p:cNvPr>
          <p:cNvSpPr/>
          <p:nvPr/>
        </p:nvSpPr>
        <p:spPr>
          <a:xfrm>
            <a:off x="10632584" y="2797802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90%</a:t>
            </a:r>
          </a:p>
        </p:txBody>
      </p:sp>
      <p:sp>
        <p:nvSpPr>
          <p:cNvPr id="23" name="Rectángulo redondeado 38">
            <a:extLst>
              <a:ext uri="{FF2B5EF4-FFF2-40B4-BE49-F238E27FC236}">
                <a16:creationId xmlns:a16="http://schemas.microsoft.com/office/drawing/2014/main" xmlns="" id="{FE7B0A04-05B0-4854-8579-94F5A00D7F62}"/>
              </a:ext>
            </a:extLst>
          </p:cNvPr>
          <p:cNvSpPr/>
          <p:nvPr/>
        </p:nvSpPr>
        <p:spPr>
          <a:xfrm>
            <a:off x="10632584" y="2519335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8.37</a:t>
            </a:r>
          </a:p>
        </p:txBody>
      </p:sp>
      <p:graphicFrame>
        <p:nvGraphicFramePr>
          <p:cNvPr id="24" name="Tabla 23">
            <a:extLst>
              <a:ext uri="{FF2B5EF4-FFF2-40B4-BE49-F238E27FC236}">
                <a16:creationId xmlns:a16="http://schemas.microsoft.com/office/drawing/2014/main" xmlns="" id="{F426FDAE-FE14-4503-AA71-4D0722CCBBE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51584" y="2098765"/>
          <a:ext cx="943401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6803">
                  <a:extLst>
                    <a:ext uri="{9D8B030D-6E8A-4147-A177-3AD203B41FA5}">
                      <a16:colId xmlns:a16="http://schemas.microsoft.com/office/drawing/2014/main" xmlns="" val="768886404"/>
                    </a:ext>
                  </a:extLst>
                </a:gridCol>
                <a:gridCol w="1886803">
                  <a:extLst>
                    <a:ext uri="{9D8B030D-6E8A-4147-A177-3AD203B41FA5}">
                      <a16:colId xmlns:a16="http://schemas.microsoft.com/office/drawing/2014/main" xmlns="" val="4225891608"/>
                    </a:ext>
                  </a:extLst>
                </a:gridCol>
                <a:gridCol w="1886803">
                  <a:extLst>
                    <a:ext uri="{9D8B030D-6E8A-4147-A177-3AD203B41FA5}">
                      <a16:colId xmlns:a16="http://schemas.microsoft.com/office/drawing/2014/main" xmlns="" val="572592822"/>
                    </a:ext>
                  </a:extLst>
                </a:gridCol>
                <a:gridCol w="1886803">
                  <a:extLst>
                    <a:ext uri="{9D8B030D-6E8A-4147-A177-3AD203B41FA5}">
                      <a16:colId xmlns:a16="http://schemas.microsoft.com/office/drawing/2014/main" xmlns="" val="3760480179"/>
                    </a:ext>
                  </a:extLst>
                </a:gridCol>
                <a:gridCol w="1886803">
                  <a:extLst>
                    <a:ext uri="{9D8B030D-6E8A-4147-A177-3AD203B41FA5}">
                      <a16:colId xmlns:a16="http://schemas.microsoft.com/office/drawing/2014/main" xmlns="" val="680927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n=1765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n=196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n=471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n=215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n=883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9746885"/>
                  </a:ext>
                </a:extLst>
              </a:tr>
            </a:tbl>
          </a:graphicData>
        </a:graphic>
      </p:graphicFrame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2B68CA5F-D5A1-45D8-B352-CB2C9B14D6CC}"/>
              </a:ext>
            </a:extLst>
          </p:cNvPr>
          <p:cNvSpPr txBox="1"/>
          <p:nvPr/>
        </p:nvSpPr>
        <p:spPr>
          <a:xfrm>
            <a:off x="5816626" y="1408424"/>
            <a:ext cx="10518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Evaluación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Porcentajes </a:t>
            </a:r>
          </a:p>
        </p:txBody>
      </p:sp>
    </p:spTree>
    <p:extLst>
      <p:ext uri="{BB962C8B-B14F-4D97-AF65-F5344CB8AC3E}">
        <p14:creationId xmlns:p14="http://schemas.microsoft.com/office/powerpoint/2010/main" val="42352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368" y="113215"/>
            <a:ext cx="9931724" cy="647700"/>
          </a:xfrm>
        </p:spPr>
        <p:txBody>
          <a:bodyPr>
            <a:noAutofit/>
          </a:bodyPr>
          <a:lstStyle/>
          <a:p>
            <a:pPr algn="l"/>
            <a:r>
              <a:rPr lang="es-ES" sz="2400" b="1" dirty="0">
                <a:solidFill>
                  <a:srgbClr val="002060"/>
                </a:solidFill>
                <a:cs typeface="Arial" pitchFamily="34" charset="0"/>
              </a:rPr>
              <a:t>Desempeño de la DGII </a:t>
            </a:r>
            <a:endParaRPr lang="es-CR" sz="2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027222" y="-320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00908" y="747587"/>
            <a:ext cx="100811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ＭＳ Ｐゴシック" pitchFamily="-106" charset="-128"/>
                <a:cs typeface="+mn-cs"/>
              </a:rPr>
              <a:t>El desempeño de la DGII en comparación con otras entidades públicas es evaluado de manera positiva, sin  mayor diferencia entre grupos evaluados.</a:t>
            </a:r>
            <a:endParaRPr kumimoji="0" lang="es-CR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ＭＳ Ｐゴシック" pitchFamily="-106" charset="-128"/>
              <a:cs typeface="+mn-cs"/>
            </a:endParaRPr>
          </a:p>
        </p:txBody>
      </p:sp>
      <p:graphicFrame>
        <p:nvGraphicFramePr>
          <p:cNvPr id="9" name="5 Marcador de contenido">
            <a:extLst>
              <a:ext uri="{FF2B5EF4-FFF2-40B4-BE49-F238E27FC236}">
                <a16:creationId xmlns:a16="http://schemas.microsoft.com/office/drawing/2014/main" xmlns="" id="{CD7F3F0C-2395-40B3-B7F4-E86432D117C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9" y="2996952"/>
          <a:ext cx="11932961" cy="343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ángulo redondeado 17">
            <a:extLst>
              <a:ext uri="{FF2B5EF4-FFF2-40B4-BE49-F238E27FC236}">
                <a16:creationId xmlns:a16="http://schemas.microsoft.com/office/drawing/2014/main" xmlns="" id="{BF501808-D8E2-4171-BABA-D306DE8D35C2}"/>
              </a:ext>
            </a:extLst>
          </p:cNvPr>
          <p:cNvSpPr/>
          <p:nvPr/>
        </p:nvSpPr>
        <p:spPr>
          <a:xfrm>
            <a:off x="603694" y="2804762"/>
            <a:ext cx="1224136" cy="24887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T4B%</a:t>
            </a:r>
          </a:p>
        </p:txBody>
      </p:sp>
      <p:sp>
        <p:nvSpPr>
          <p:cNvPr id="12" name="Rectángulo redondeado 18">
            <a:extLst>
              <a:ext uri="{FF2B5EF4-FFF2-40B4-BE49-F238E27FC236}">
                <a16:creationId xmlns:a16="http://schemas.microsoft.com/office/drawing/2014/main" xmlns="" id="{816B6EC4-6401-400C-81F8-E8201B2493DF}"/>
              </a:ext>
            </a:extLst>
          </p:cNvPr>
          <p:cNvSpPr/>
          <p:nvPr/>
        </p:nvSpPr>
        <p:spPr>
          <a:xfrm>
            <a:off x="2855720" y="2787592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92%</a:t>
            </a:r>
          </a:p>
        </p:txBody>
      </p:sp>
      <p:sp>
        <p:nvSpPr>
          <p:cNvPr id="13" name="Rectángulo redondeado 19">
            <a:extLst>
              <a:ext uri="{FF2B5EF4-FFF2-40B4-BE49-F238E27FC236}">
                <a16:creationId xmlns:a16="http://schemas.microsoft.com/office/drawing/2014/main" xmlns="" id="{C34AED3D-82A3-4219-918A-4003638CDF7B}"/>
              </a:ext>
            </a:extLst>
          </p:cNvPr>
          <p:cNvSpPr/>
          <p:nvPr/>
        </p:nvSpPr>
        <p:spPr>
          <a:xfrm>
            <a:off x="2848824" y="2523371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8.80</a:t>
            </a:r>
            <a:endParaRPr kumimoji="0" lang="es-D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4" name="Rectángulo redondeado 22">
            <a:extLst>
              <a:ext uri="{FF2B5EF4-FFF2-40B4-BE49-F238E27FC236}">
                <a16:creationId xmlns:a16="http://schemas.microsoft.com/office/drawing/2014/main" xmlns="" id="{207E52C6-B988-4891-8BB4-30B0AB1FB8DC}"/>
              </a:ext>
            </a:extLst>
          </p:cNvPr>
          <p:cNvSpPr/>
          <p:nvPr/>
        </p:nvSpPr>
        <p:spPr>
          <a:xfrm>
            <a:off x="604728" y="2518311"/>
            <a:ext cx="1224136" cy="24887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PROMEDIO</a:t>
            </a:r>
          </a:p>
        </p:txBody>
      </p:sp>
      <p:sp>
        <p:nvSpPr>
          <p:cNvPr id="15" name="Rectángulo redondeado 25">
            <a:extLst>
              <a:ext uri="{FF2B5EF4-FFF2-40B4-BE49-F238E27FC236}">
                <a16:creationId xmlns:a16="http://schemas.microsoft.com/office/drawing/2014/main" xmlns="" id="{C8F2314E-A792-470E-9D86-C9944345DDAA}"/>
              </a:ext>
            </a:extLst>
          </p:cNvPr>
          <p:cNvSpPr/>
          <p:nvPr/>
        </p:nvSpPr>
        <p:spPr>
          <a:xfrm>
            <a:off x="6744152" y="2777208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93%</a:t>
            </a:r>
          </a:p>
        </p:txBody>
      </p:sp>
      <p:sp>
        <p:nvSpPr>
          <p:cNvPr id="16" name="Rectángulo redondeado 26">
            <a:extLst>
              <a:ext uri="{FF2B5EF4-FFF2-40B4-BE49-F238E27FC236}">
                <a16:creationId xmlns:a16="http://schemas.microsoft.com/office/drawing/2014/main" xmlns="" id="{D9FFE0E3-B46E-4330-955D-4D5E70F78DB9}"/>
              </a:ext>
            </a:extLst>
          </p:cNvPr>
          <p:cNvSpPr/>
          <p:nvPr/>
        </p:nvSpPr>
        <p:spPr>
          <a:xfrm>
            <a:off x="6744152" y="2514340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8.83</a:t>
            </a:r>
          </a:p>
        </p:txBody>
      </p:sp>
      <p:sp>
        <p:nvSpPr>
          <p:cNvPr id="18" name="Rectángulo redondeado 37">
            <a:extLst>
              <a:ext uri="{FF2B5EF4-FFF2-40B4-BE49-F238E27FC236}">
                <a16:creationId xmlns:a16="http://schemas.microsoft.com/office/drawing/2014/main" xmlns="" id="{E180EEA7-E3F4-4610-BC2F-8276B8BE94A8}"/>
              </a:ext>
            </a:extLst>
          </p:cNvPr>
          <p:cNvSpPr/>
          <p:nvPr/>
        </p:nvSpPr>
        <p:spPr>
          <a:xfrm>
            <a:off x="8704994" y="2798169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91%</a:t>
            </a:r>
          </a:p>
        </p:txBody>
      </p:sp>
      <p:sp>
        <p:nvSpPr>
          <p:cNvPr id="19" name="Rectángulo redondeado 38">
            <a:extLst>
              <a:ext uri="{FF2B5EF4-FFF2-40B4-BE49-F238E27FC236}">
                <a16:creationId xmlns:a16="http://schemas.microsoft.com/office/drawing/2014/main" xmlns="" id="{F050603C-DC55-4569-AFBC-57937622105B}"/>
              </a:ext>
            </a:extLst>
          </p:cNvPr>
          <p:cNvSpPr/>
          <p:nvPr/>
        </p:nvSpPr>
        <p:spPr>
          <a:xfrm>
            <a:off x="8704994" y="2519702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8.71</a:t>
            </a:r>
          </a:p>
        </p:txBody>
      </p:sp>
      <p:sp>
        <p:nvSpPr>
          <p:cNvPr id="20" name="Rectángulo redondeado 37">
            <a:extLst>
              <a:ext uri="{FF2B5EF4-FFF2-40B4-BE49-F238E27FC236}">
                <a16:creationId xmlns:a16="http://schemas.microsoft.com/office/drawing/2014/main" xmlns="" id="{E66E212D-6D6E-471C-A910-E8D201BBAA60}"/>
              </a:ext>
            </a:extLst>
          </p:cNvPr>
          <p:cNvSpPr/>
          <p:nvPr/>
        </p:nvSpPr>
        <p:spPr>
          <a:xfrm>
            <a:off x="4799936" y="2797802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95%</a:t>
            </a:r>
          </a:p>
        </p:txBody>
      </p:sp>
      <p:sp>
        <p:nvSpPr>
          <p:cNvPr id="21" name="Rectángulo redondeado 38">
            <a:extLst>
              <a:ext uri="{FF2B5EF4-FFF2-40B4-BE49-F238E27FC236}">
                <a16:creationId xmlns:a16="http://schemas.microsoft.com/office/drawing/2014/main" xmlns="" id="{611B983E-A1C3-4119-9DC0-776D17B90386}"/>
              </a:ext>
            </a:extLst>
          </p:cNvPr>
          <p:cNvSpPr/>
          <p:nvPr/>
        </p:nvSpPr>
        <p:spPr>
          <a:xfrm>
            <a:off x="4799936" y="2519335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9.01</a:t>
            </a:r>
          </a:p>
        </p:txBody>
      </p:sp>
      <p:sp>
        <p:nvSpPr>
          <p:cNvPr id="22" name="Rectángulo redondeado 37">
            <a:extLst>
              <a:ext uri="{FF2B5EF4-FFF2-40B4-BE49-F238E27FC236}">
                <a16:creationId xmlns:a16="http://schemas.microsoft.com/office/drawing/2014/main" xmlns="" id="{FBC79BD3-0D8B-404D-98B5-236CCC5E1B28}"/>
              </a:ext>
            </a:extLst>
          </p:cNvPr>
          <p:cNvSpPr/>
          <p:nvPr/>
        </p:nvSpPr>
        <p:spPr>
          <a:xfrm>
            <a:off x="10646321" y="2797802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90%</a:t>
            </a:r>
          </a:p>
        </p:txBody>
      </p:sp>
      <p:sp>
        <p:nvSpPr>
          <p:cNvPr id="23" name="Rectángulo redondeado 38">
            <a:extLst>
              <a:ext uri="{FF2B5EF4-FFF2-40B4-BE49-F238E27FC236}">
                <a16:creationId xmlns:a16="http://schemas.microsoft.com/office/drawing/2014/main" xmlns="" id="{FE7B0A04-05B0-4854-8579-94F5A00D7F62}"/>
              </a:ext>
            </a:extLst>
          </p:cNvPr>
          <p:cNvSpPr/>
          <p:nvPr/>
        </p:nvSpPr>
        <p:spPr>
          <a:xfrm>
            <a:off x="10646321" y="2519335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8.76</a:t>
            </a:r>
          </a:p>
        </p:txBody>
      </p:sp>
      <p:graphicFrame>
        <p:nvGraphicFramePr>
          <p:cNvPr id="24" name="Tabla 23">
            <a:extLst>
              <a:ext uri="{FF2B5EF4-FFF2-40B4-BE49-F238E27FC236}">
                <a16:creationId xmlns:a16="http://schemas.microsoft.com/office/drawing/2014/main" xmlns="" id="{F426FDAE-FE14-4503-AA71-4D0722CCBBE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51584" y="2098765"/>
          <a:ext cx="943401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6803">
                  <a:extLst>
                    <a:ext uri="{9D8B030D-6E8A-4147-A177-3AD203B41FA5}">
                      <a16:colId xmlns:a16="http://schemas.microsoft.com/office/drawing/2014/main" xmlns="" val="768886404"/>
                    </a:ext>
                  </a:extLst>
                </a:gridCol>
                <a:gridCol w="1886803">
                  <a:extLst>
                    <a:ext uri="{9D8B030D-6E8A-4147-A177-3AD203B41FA5}">
                      <a16:colId xmlns:a16="http://schemas.microsoft.com/office/drawing/2014/main" xmlns="" val="4225891608"/>
                    </a:ext>
                  </a:extLst>
                </a:gridCol>
                <a:gridCol w="1886803">
                  <a:extLst>
                    <a:ext uri="{9D8B030D-6E8A-4147-A177-3AD203B41FA5}">
                      <a16:colId xmlns:a16="http://schemas.microsoft.com/office/drawing/2014/main" xmlns="" val="572592822"/>
                    </a:ext>
                  </a:extLst>
                </a:gridCol>
                <a:gridCol w="1886803">
                  <a:extLst>
                    <a:ext uri="{9D8B030D-6E8A-4147-A177-3AD203B41FA5}">
                      <a16:colId xmlns:a16="http://schemas.microsoft.com/office/drawing/2014/main" xmlns="" val="3760480179"/>
                    </a:ext>
                  </a:extLst>
                </a:gridCol>
                <a:gridCol w="1886803">
                  <a:extLst>
                    <a:ext uri="{9D8B030D-6E8A-4147-A177-3AD203B41FA5}">
                      <a16:colId xmlns:a16="http://schemas.microsoft.com/office/drawing/2014/main" xmlns="" val="680927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n=1765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n=196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n=471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n=215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n=883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9746885"/>
                  </a:ext>
                </a:extLst>
              </a:tr>
            </a:tbl>
          </a:graphicData>
        </a:graphic>
      </p:graphicFrame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2B68CA5F-D5A1-45D8-B352-CB2C9B14D6CC}"/>
              </a:ext>
            </a:extLst>
          </p:cNvPr>
          <p:cNvSpPr txBox="1"/>
          <p:nvPr/>
        </p:nvSpPr>
        <p:spPr>
          <a:xfrm>
            <a:off x="3323158" y="1408424"/>
            <a:ext cx="60389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Evaluación desempeño de DGII en comparación con otras entidades públicas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Porcentajes 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xmlns="" id="{85174579-5771-4F1C-A6ED-48FC68ABC008}"/>
              </a:ext>
            </a:extLst>
          </p:cNvPr>
          <p:cNvSpPr/>
          <p:nvPr/>
        </p:nvSpPr>
        <p:spPr>
          <a:xfrm>
            <a:off x="1815516" y="6446983"/>
            <a:ext cx="83598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P37. ¿Cómo considera usted que es el desempeño de DGII en comparación con otras instituciones públicas?</a:t>
            </a:r>
            <a:endParaRPr kumimoji="0" lang="es-DO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ndara"/>
              <a:ea typeface="ＭＳ Ｐゴシック" pitchFamily="-106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84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65076" y="209739"/>
            <a:ext cx="9645567" cy="523220"/>
          </a:xfrm>
        </p:spPr>
        <p:txBody>
          <a:bodyPr/>
          <a:lstStyle/>
          <a:p>
            <a:pPr algn="l"/>
            <a:r>
              <a:rPr lang="es-MX" dirty="0">
                <a:solidFill>
                  <a:srgbClr val="002060"/>
                </a:solidFill>
                <a:latin typeface="+mn-lt"/>
              </a:rPr>
              <a:t>Nivel de Satisfacción general del servicio </a:t>
            </a:r>
            <a:endParaRPr lang="es-DO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34372" y="6392296"/>
            <a:ext cx="9546203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5" tIns="45719" rIns="91355" bIns="45719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P3. Le agradeceríamos si nos comparte de manera general cuál es su nivel de satisfacción con los servicios que ofrece Impuestos Internos, utilizando una escala del 1 al 10 donde 1 es totalmente insatisfecho y 10 totalmente satisfecho. </a:t>
            </a:r>
            <a:endParaRPr kumimoji="0" lang="es-MX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ndara"/>
              <a:ea typeface="ＭＳ Ｐゴシック" pitchFamily="-106" charset="-128"/>
              <a:cs typeface="+mn-cs"/>
            </a:endParaRPr>
          </a:p>
        </p:txBody>
      </p:sp>
      <p:graphicFrame>
        <p:nvGraphicFramePr>
          <p:cNvPr id="5" name="5 Marcador de contenido"/>
          <p:cNvGraphicFramePr>
            <a:graphicFrameLocks/>
          </p:cNvGraphicFramePr>
          <p:nvPr>
            <p:extLst/>
          </p:nvPr>
        </p:nvGraphicFramePr>
        <p:xfrm>
          <a:off x="152409" y="2996952"/>
          <a:ext cx="11932961" cy="343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ctángulo redondeado 17"/>
          <p:cNvSpPr/>
          <p:nvPr/>
        </p:nvSpPr>
        <p:spPr>
          <a:xfrm>
            <a:off x="603694" y="2804762"/>
            <a:ext cx="1224136" cy="24887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T4B%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2855720" y="2787592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85%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2848824" y="2523371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8.01 </a:t>
            </a:r>
            <a:endParaRPr kumimoji="0" lang="es-D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604728" y="2518311"/>
            <a:ext cx="1224136" cy="24887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PROMEDIO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6744152" y="2777208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85%</a:t>
            </a:r>
          </a:p>
        </p:txBody>
      </p:sp>
      <p:sp>
        <p:nvSpPr>
          <p:cNvPr id="27" name="Rectángulo redondeado 26"/>
          <p:cNvSpPr/>
          <p:nvPr/>
        </p:nvSpPr>
        <p:spPr>
          <a:xfrm>
            <a:off x="6744152" y="2514340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7.97</a:t>
            </a:r>
          </a:p>
        </p:txBody>
      </p:sp>
      <p:sp>
        <p:nvSpPr>
          <p:cNvPr id="30" name="Rectángulo redondeado 37"/>
          <p:cNvSpPr/>
          <p:nvPr/>
        </p:nvSpPr>
        <p:spPr>
          <a:xfrm>
            <a:off x="8616360" y="2798169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91%</a:t>
            </a:r>
          </a:p>
        </p:txBody>
      </p:sp>
      <p:sp>
        <p:nvSpPr>
          <p:cNvPr id="31" name="Rectángulo redondeado 38"/>
          <p:cNvSpPr/>
          <p:nvPr/>
        </p:nvSpPr>
        <p:spPr>
          <a:xfrm>
            <a:off x="8616360" y="2519702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8.25</a:t>
            </a:r>
          </a:p>
        </p:txBody>
      </p:sp>
      <p:sp>
        <p:nvSpPr>
          <p:cNvPr id="33" name="Rectángulo redondeado 37"/>
          <p:cNvSpPr/>
          <p:nvPr/>
        </p:nvSpPr>
        <p:spPr>
          <a:xfrm>
            <a:off x="4799936" y="2797802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90%</a:t>
            </a:r>
          </a:p>
        </p:txBody>
      </p:sp>
      <p:sp>
        <p:nvSpPr>
          <p:cNvPr id="34" name="Rectángulo redondeado 38"/>
          <p:cNvSpPr/>
          <p:nvPr/>
        </p:nvSpPr>
        <p:spPr>
          <a:xfrm>
            <a:off x="4799936" y="2519335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8.30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10676" y="764704"/>
            <a:ext cx="11674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Se observa un alto nivel de satisfacción entre los contribuyentes, siendo las zonas francas y grandes contribuyentes los que presentan el más alto nivel de satisfacción, siendo significativamente superior con respecto al grupo de resto de contribuyentes.</a:t>
            </a:r>
          </a:p>
        </p:txBody>
      </p:sp>
      <p:sp>
        <p:nvSpPr>
          <p:cNvPr id="24" name="5 Marcador de número de diapositiva">
            <a:extLst>
              <a:ext uri="{FF2B5EF4-FFF2-40B4-BE49-F238E27FC236}">
                <a16:creationId xmlns:a16="http://schemas.microsoft.com/office/drawing/2014/main" xmlns="" id="{D10E228D-CA94-461C-85D6-9EA0E7FE83BE}"/>
              </a:ext>
            </a:extLst>
          </p:cNvPr>
          <p:cNvSpPr txBox="1">
            <a:spLocks/>
          </p:cNvSpPr>
          <p:nvPr/>
        </p:nvSpPr>
        <p:spPr>
          <a:xfrm>
            <a:off x="11577724" y="6690422"/>
            <a:ext cx="600484" cy="1890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charset="0"/>
                <a:ea typeface="ＭＳ Ｐゴシック" pitchFamily="-106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67275C-0D1C-46DD-9FF2-16BCFDE3B732}" type="slidenum">
              <a:rPr kumimoji="0" lang="es-CR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R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21" name="Rectángulo redondeado 37">
            <a:extLst>
              <a:ext uri="{FF2B5EF4-FFF2-40B4-BE49-F238E27FC236}">
                <a16:creationId xmlns:a16="http://schemas.microsoft.com/office/drawing/2014/main" xmlns="" id="{4448C0A3-6879-47DF-8E03-661DCE2D0F0D}"/>
              </a:ext>
            </a:extLst>
          </p:cNvPr>
          <p:cNvSpPr/>
          <p:nvPr/>
        </p:nvSpPr>
        <p:spPr>
          <a:xfrm>
            <a:off x="10632584" y="2797802"/>
            <a:ext cx="720000" cy="25138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81%</a:t>
            </a:r>
          </a:p>
        </p:txBody>
      </p:sp>
      <p:sp>
        <p:nvSpPr>
          <p:cNvPr id="22" name="Rectángulo redondeado 38">
            <a:extLst>
              <a:ext uri="{FF2B5EF4-FFF2-40B4-BE49-F238E27FC236}">
                <a16:creationId xmlns:a16="http://schemas.microsoft.com/office/drawing/2014/main" xmlns="" id="{5B4229C0-44FD-43FD-A4AE-E3672BBAE935}"/>
              </a:ext>
            </a:extLst>
          </p:cNvPr>
          <p:cNvSpPr/>
          <p:nvPr/>
        </p:nvSpPr>
        <p:spPr>
          <a:xfrm>
            <a:off x="10632584" y="2519335"/>
            <a:ext cx="720000" cy="23835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19" rIns="91411" bIns="45719" rtlCol="0" anchor="ctr"/>
          <a:lstStyle/>
          <a:p>
            <a:pPr marL="0" marR="0" lvl="0" indent="0" algn="ctr" defTabSz="91403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7.90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7E293B28-D4E9-4294-B485-0E0EB5F32FA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51584" y="2098765"/>
          <a:ext cx="943401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6803">
                  <a:extLst>
                    <a:ext uri="{9D8B030D-6E8A-4147-A177-3AD203B41FA5}">
                      <a16:colId xmlns:a16="http://schemas.microsoft.com/office/drawing/2014/main" xmlns="" val="768886404"/>
                    </a:ext>
                  </a:extLst>
                </a:gridCol>
                <a:gridCol w="1886803">
                  <a:extLst>
                    <a:ext uri="{9D8B030D-6E8A-4147-A177-3AD203B41FA5}">
                      <a16:colId xmlns:a16="http://schemas.microsoft.com/office/drawing/2014/main" xmlns="" val="4225891608"/>
                    </a:ext>
                  </a:extLst>
                </a:gridCol>
                <a:gridCol w="1886803">
                  <a:extLst>
                    <a:ext uri="{9D8B030D-6E8A-4147-A177-3AD203B41FA5}">
                      <a16:colId xmlns:a16="http://schemas.microsoft.com/office/drawing/2014/main" xmlns="" val="572592822"/>
                    </a:ext>
                  </a:extLst>
                </a:gridCol>
                <a:gridCol w="1886803">
                  <a:extLst>
                    <a:ext uri="{9D8B030D-6E8A-4147-A177-3AD203B41FA5}">
                      <a16:colId xmlns:a16="http://schemas.microsoft.com/office/drawing/2014/main" xmlns="" val="3760480179"/>
                    </a:ext>
                  </a:extLst>
                </a:gridCol>
                <a:gridCol w="1886803">
                  <a:extLst>
                    <a:ext uri="{9D8B030D-6E8A-4147-A177-3AD203B41FA5}">
                      <a16:colId xmlns:a16="http://schemas.microsoft.com/office/drawing/2014/main" xmlns="" val="680927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n=1765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n=196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n=471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n=215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n=883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9746885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C6E0339D-D87A-4828-8C3C-831072BE785E}"/>
              </a:ext>
            </a:extLst>
          </p:cNvPr>
          <p:cNvSpPr txBox="1"/>
          <p:nvPr/>
        </p:nvSpPr>
        <p:spPr>
          <a:xfrm>
            <a:off x="5447928" y="1408424"/>
            <a:ext cx="17892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Nivel de satisfacción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Porcentajes </a:t>
            </a:r>
          </a:p>
        </p:txBody>
      </p:sp>
    </p:spTree>
    <p:extLst>
      <p:ext uri="{BB962C8B-B14F-4D97-AF65-F5344CB8AC3E}">
        <p14:creationId xmlns:p14="http://schemas.microsoft.com/office/powerpoint/2010/main" val="35755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xmlns="" id="{9B2504CA-A7ED-43E4-8027-84F048148B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301825" y="6222084"/>
            <a:ext cx="11906251" cy="203133"/>
          </a:xfrm>
        </p:spPr>
        <p:txBody>
          <a:bodyPr/>
          <a:lstStyle/>
          <a:p>
            <a:r>
              <a:rPr lang="es-MX" dirty="0"/>
              <a:t> 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2F813DE8-01A8-40B8-9FF4-D481230A9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1265"/>
            <a:ext cx="9645567" cy="445635"/>
          </a:xfrm>
        </p:spPr>
        <p:txBody>
          <a:bodyPr/>
          <a:lstStyle/>
          <a:p>
            <a:r>
              <a:rPr lang="es-DO" dirty="0"/>
              <a:t>Imagen general</a:t>
            </a:r>
            <a:endParaRPr lang="es-MX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10" name="5 Marcador de contenido">
            <a:extLst>
              <a:ext uri="{FF2B5EF4-FFF2-40B4-BE49-F238E27FC236}">
                <a16:creationId xmlns:a16="http://schemas.microsoft.com/office/drawing/2014/main" xmlns="" id="{3AA4A0E1-B92A-4087-8DF1-5BBD3BEE6E1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20538" y="2312985"/>
          <a:ext cx="8939626" cy="4090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ángulo redondeado 6">
            <a:extLst>
              <a:ext uri="{FF2B5EF4-FFF2-40B4-BE49-F238E27FC236}">
                <a16:creationId xmlns:a16="http://schemas.microsoft.com/office/drawing/2014/main" xmlns="" id="{7C185E6C-9D42-4A98-8F86-AE1E7748AF40}"/>
              </a:ext>
            </a:extLst>
          </p:cNvPr>
          <p:cNvSpPr/>
          <p:nvPr/>
        </p:nvSpPr>
        <p:spPr>
          <a:xfrm>
            <a:off x="3660183" y="2072837"/>
            <a:ext cx="668656" cy="24622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81%</a:t>
            </a:r>
          </a:p>
        </p:txBody>
      </p:sp>
      <p:sp>
        <p:nvSpPr>
          <p:cNvPr id="15" name="Rectángulo redondeado 10">
            <a:extLst>
              <a:ext uri="{FF2B5EF4-FFF2-40B4-BE49-F238E27FC236}">
                <a16:creationId xmlns:a16="http://schemas.microsoft.com/office/drawing/2014/main" xmlns="" id="{64BD914B-EDB3-484C-B7E2-E6470C308686}"/>
              </a:ext>
            </a:extLst>
          </p:cNvPr>
          <p:cNvSpPr/>
          <p:nvPr/>
        </p:nvSpPr>
        <p:spPr>
          <a:xfrm>
            <a:off x="2487156" y="2077818"/>
            <a:ext cx="800171" cy="24622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T2B%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16B96CEB-FC91-4197-B573-CE0257472B0C}"/>
              </a:ext>
            </a:extLst>
          </p:cNvPr>
          <p:cNvSpPr/>
          <p:nvPr/>
        </p:nvSpPr>
        <p:spPr>
          <a:xfrm>
            <a:off x="1192761" y="6518337"/>
            <a:ext cx="904879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P2. En general, ¿Cuál es la imagen que usted tiene de Impuestos Internos</a:t>
            </a: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 LEER OPCIONES</a:t>
            </a:r>
          </a:p>
        </p:txBody>
      </p:sp>
      <p:pic>
        <p:nvPicPr>
          <p:cNvPr id="27" name="Gráfico 26" descr="Cara sonriente sin relleno">
            <a:extLst>
              <a:ext uri="{FF2B5EF4-FFF2-40B4-BE49-F238E27FC236}">
                <a16:creationId xmlns:a16="http://schemas.microsoft.com/office/drawing/2014/main" xmlns="" id="{2EFF5EDC-FF58-47E7-8BB6-5B43CA76D6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44590" y="2735817"/>
            <a:ext cx="458395" cy="458395"/>
          </a:xfrm>
          <a:prstGeom prst="rect">
            <a:avLst/>
          </a:prstGeom>
        </p:spPr>
      </p:pic>
      <p:pic>
        <p:nvPicPr>
          <p:cNvPr id="29" name="Gráfico 28" descr="Cara triste sin relleno">
            <a:extLst>
              <a:ext uri="{FF2B5EF4-FFF2-40B4-BE49-F238E27FC236}">
                <a16:creationId xmlns:a16="http://schemas.microsoft.com/office/drawing/2014/main" xmlns="" id="{B55DDF4D-D16E-45D9-AD57-8063C13A7E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34718" y="4704778"/>
            <a:ext cx="458396" cy="458396"/>
          </a:xfrm>
          <a:prstGeom prst="rect">
            <a:avLst/>
          </a:prstGeom>
        </p:spPr>
      </p:pic>
      <p:pic>
        <p:nvPicPr>
          <p:cNvPr id="31" name="Gráfico 30" descr="Cara neutra sin relleno">
            <a:extLst>
              <a:ext uri="{FF2B5EF4-FFF2-40B4-BE49-F238E27FC236}">
                <a16:creationId xmlns:a16="http://schemas.microsoft.com/office/drawing/2014/main" xmlns="" id="{529C9F48-4DFF-4D83-B04C-FDB8FB0839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34718" y="4054222"/>
            <a:ext cx="458395" cy="458395"/>
          </a:xfrm>
          <a:prstGeom prst="rect">
            <a:avLst/>
          </a:prstGeom>
        </p:spPr>
      </p:pic>
      <p:pic>
        <p:nvPicPr>
          <p:cNvPr id="32" name="Gráfico 31" descr="Cara sonriente sin relleno">
            <a:extLst>
              <a:ext uri="{FF2B5EF4-FFF2-40B4-BE49-F238E27FC236}">
                <a16:creationId xmlns:a16="http://schemas.microsoft.com/office/drawing/2014/main" xmlns="" id="{9D55A3F4-5331-421C-9C6C-998A26A2663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44590" y="3403666"/>
            <a:ext cx="458395" cy="458395"/>
          </a:xfrm>
          <a:prstGeom prst="rect">
            <a:avLst/>
          </a:prstGeom>
        </p:spPr>
      </p:pic>
      <p:pic>
        <p:nvPicPr>
          <p:cNvPr id="33" name="Gráfico 32" descr="Cara triste sin relleno">
            <a:extLst>
              <a:ext uri="{FF2B5EF4-FFF2-40B4-BE49-F238E27FC236}">
                <a16:creationId xmlns:a16="http://schemas.microsoft.com/office/drawing/2014/main" xmlns="" id="{8BDC67E3-09B7-4E46-8980-1843A738AB9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934718" y="5308817"/>
            <a:ext cx="458396" cy="458396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xmlns="" id="{07E442E8-6CD3-4BCE-A4B8-72A7B456D77F}"/>
              </a:ext>
            </a:extLst>
          </p:cNvPr>
          <p:cNvSpPr txBox="1"/>
          <p:nvPr/>
        </p:nvSpPr>
        <p:spPr>
          <a:xfrm>
            <a:off x="3661158" y="1822104"/>
            <a:ext cx="5565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n=1765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249EF8A3-AF0C-47C0-8272-B9FD7ABF0E88}"/>
              </a:ext>
            </a:extLst>
          </p:cNvPr>
          <p:cNvSpPr txBox="1"/>
          <p:nvPr/>
        </p:nvSpPr>
        <p:spPr>
          <a:xfrm>
            <a:off x="4296281" y="1196752"/>
            <a:ext cx="41764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Percepción sobre la imagen general de la DGII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Porcentaje </a:t>
            </a:r>
            <a:endParaRPr kumimoji="0" lang="es-MX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ＭＳ Ｐゴシック" pitchFamily="-106" charset="-128"/>
              <a:cs typeface="+mn-cs"/>
            </a:endParaRPr>
          </a:p>
        </p:txBody>
      </p:sp>
      <p:sp>
        <p:nvSpPr>
          <p:cNvPr id="38" name="Rectángulo redondeado 6">
            <a:extLst>
              <a:ext uri="{FF2B5EF4-FFF2-40B4-BE49-F238E27FC236}">
                <a16:creationId xmlns:a16="http://schemas.microsoft.com/office/drawing/2014/main" xmlns="" id="{F56E2CA4-C8F0-4392-BEFC-34773E9E7226}"/>
              </a:ext>
            </a:extLst>
          </p:cNvPr>
          <p:cNvSpPr/>
          <p:nvPr/>
        </p:nvSpPr>
        <p:spPr>
          <a:xfrm>
            <a:off x="4884319" y="2087881"/>
            <a:ext cx="668656" cy="24622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85%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xmlns="" id="{7522EC83-E2BC-469A-BEB7-09B2B8277E5A}"/>
              </a:ext>
            </a:extLst>
          </p:cNvPr>
          <p:cNvSpPr txBox="1"/>
          <p:nvPr/>
        </p:nvSpPr>
        <p:spPr>
          <a:xfrm>
            <a:off x="4997020" y="1809151"/>
            <a:ext cx="503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n=196</a:t>
            </a:r>
          </a:p>
        </p:txBody>
      </p:sp>
      <p:sp>
        <p:nvSpPr>
          <p:cNvPr id="40" name="Rectángulo redondeado 6">
            <a:extLst>
              <a:ext uri="{FF2B5EF4-FFF2-40B4-BE49-F238E27FC236}">
                <a16:creationId xmlns:a16="http://schemas.microsoft.com/office/drawing/2014/main" xmlns="" id="{3EA696A4-4B1F-4EC7-916A-651ED4F515D9}"/>
              </a:ext>
            </a:extLst>
          </p:cNvPr>
          <p:cNvSpPr/>
          <p:nvPr/>
        </p:nvSpPr>
        <p:spPr>
          <a:xfrm>
            <a:off x="6108455" y="2094163"/>
            <a:ext cx="668656" cy="24622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81%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xmlns="" id="{AE71E304-8C75-41F9-B70B-5E82900F51BB}"/>
              </a:ext>
            </a:extLst>
          </p:cNvPr>
          <p:cNvSpPr txBox="1"/>
          <p:nvPr/>
        </p:nvSpPr>
        <p:spPr>
          <a:xfrm>
            <a:off x="6184539" y="181543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n=471</a:t>
            </a:r>
          </a:p>
        </p:txBody>
      </p:sp>
      <p:sp>
        <p:nvSpPr>
          <p:cNvPr id="42" name="Rectángulo redondeado 6">
            <a:extLst>
              <a:ext uri="{FF2B5EF4-FFF2-40B4-BE49-F238E27FC236}">
                <a16:creationId xmlns:a16="http://schemas.microsoft.com/office/drawing/2014/main" xmlns="" id="{87F04476-FD01-4003-A26B-6C8A2838032C}"/>
              </a:ext>
            </a:extLst>
          </p:cNvPr>
          <p:cNvSpPr/>
          <p:nvPr/>
        </p:nvSpPr>
        <p:spPr>
          <a:xfrm>
            <a:off x="7404599" y="2087881"/>
            <a:ext cx="668656" cy="24622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89%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xmlns="" id="{D1A8EF52-9871-4A3E-84ED-CE62B3E0F3D3}"/>
              </a:ext>
            </a:extLst>
          </p:cNvPr>
          <p:cNvSpPr txBox="1"/>
          <p:nvPr/>
        </p:nvSpPr>
        <p:spPr>
          <a:xfrm>
            <a:off x="7480683" y="1809151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n=215</a:t>
            </a:r>
          </a:p>
        </p:txBody>
      </p:sp>
      <p:sp>
        <p:nvSpPr>
          <p:cNvPr id="48" name="Rectángulo redondeado 6">
            <a:extLst>
              <a:ext uri="{FF2B5EF4-FFF2-40B4-BE49-F238E27FC236}">
                <a16:creationId xmlns:a16="http://schemas.microsoft.com/office/drawing/2014/main" xmlns="" id="{4A9E900C-CD41-4A29-8BF5-D8CC229A2F77}"/>
              </a:ext>
            </a:extLst>
          </p:cNvPr>
          <p:cNvSpPr/>
          <p:nvPr/>
        </p:nvSpPr>
        <p:spPr>
          <a:xfrm>
            <a:off x="8628735" y="2090176"/>
            <a:ext cx="668656" cy="24622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78%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xmlns="" id="{EC357486-67C6-4C56-BC0F-EAC3F0C87596}"/>
              </a:ext>
            </a:extLst>
          </p:cNvPr>
          <p:cNvSpPr txBox="1"/>
          <p:nvPr/>
        </p:nvSpPr>
        <p:spPr>
          <a:xfrm>
            <a:off x="8704819" y="1811446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n=883</a:t>
            </a:r>
          </a:p>
        </p:txBody>
      </p:sp>
      <p:graphicFrame>
        <p:nvGraphicFramePr>
          <p:cNvPr id="56" name="Tabla 55">
            <a:extLst>
              <a:ext uri="{FF2B5EF4-FFF2-40B4-BE49-F238E27FC236}">
                <a16:creationId xmlns:a16="http://schemas.microsoft.com/office/drawing/2014/main" xmlns="" id="{0AAFCE7B-9CC7-4E71-9BA1-0D0EB57D3A3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96591" y="2429296"/>
          <a:ext cx="7377065" cy="352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415">
                  <a:extLst>
                    <a:ext uri="{9D8B030D-6E8A-4147-A177-3AD203B41FA5}">
                      <a16:colId xmlns:a16="http://schemas.microsoft.com/office/drawing/2014/main" xmlns="" val="192989440"/>
                    </a:ext>
                  </a:extLst>
                </a:gridCol>
                <a:gridCol w="1098606">
                  <a:extLst>
                    <a:ext uri="{9D8B030D-6E8A-4147-A177-3AD203B41FA5}">
                      <a16:colId xmlns:a16="http://schemas.microsoft.com/office/drawing/2014/main" xmlns="" val="189302935"/>
                    </a:ext>
                  </a:extLst>
                </a:gridCol>
                <a:gridCol w="1229511">
                  <a:extLst>
                    <a:ext uri="{9D8B030D-6E8A-4147-A177-3AD203B41FA5}">
                      <a16:colId xmlns:a16="http://schemas.microsoft.com/office/drawing/2014/main" xmlns="" val="2034188142"/>
                    </a:ext>
                  </a:extLst>
                </a:gridCol>
                <a:gridCol w="1229511">
                  <a:extLst>
                    <a:ext uri="{9D8B030D-6E8A-4147-A177-3AD203B41FA5}">
                      <a16:colId xmlns:a16="http://schemas.microsoft.com/office/drawing/2014/main" xmlns="" val="3084200018"/>
                    </a:ext>
                  </a:extLst>
                </a:gridCol>
                <a:gridCol w="1229511">
                  <a:extLst>
                    <a:ext uri="{9D8B030D-6E8A-4147-A177-3AD203B41FA5}">
                      <a16:colId xmlns:a16="http://schemas.microsoft.com/office/drawing/2014/main" xmlns="" val="4064738552"/>
                    </a:ext>
                  </a:extLst>
                </a:gridCol>
                <a:gridCol w="1229511">
                  <a:extLst>
                    <a:ext uri="{9D8B030D-6E8A-4147-A177-3AD203B41FA5}">
                      <a16:colId xmlns:a16="http://schemas.microsoft.com/office/drawing/2014/main" xmlns="" val="4272538143"/>
                    </a:ext>
                  </a:extLst>
                </a:gridCol>
              </a:tblGrid>
              <a:tr h="352439">
                <a:tc>
                  <a:txBody>
                    <a:bodyPr/>
                    <a:lstStyle/>
                    <a:p>
                      <a:pPr algn="ctr"/>
                      <a:r>
                        <a:rPr lang="es-MX" sz="10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Prom</a:t>
                      </a: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4.04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4.16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4.00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20709262"/>
                  </a:ext>
                </a:extLst>
              </a:tr>
            </a:tbl>
          </a:graphicData>
        </a:graphic>
      </p:graphicFrame>
      <p:sp>
        <p:nvSpPr>
          <p:cNvPr id="75" name="Rectángulo 74">
            <a:extLst>
              <a:ext uri="{FF2B5EF4-FFF2-40B4-BE49-F238E27FC236}">
                <a16:creationId xmlns:a16="http://schemas.microsoft.com/office/drawing/2014/main" xmlns="" id="{49AE7C11-4888-4C1B-B9C2-45A09443D947}"/>
              </a:ext>
            </a:extLst>
          </p:cNvPr>
          <p:cNvSpPr/>
          <p:nvPr/>
        </p:nvSpPr>
        <p:spPr>
          <a:xfrm>
            <a:off x="2691060" y="1826392"/>
            <a:ext cx="5020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Base: </a:t>
            </a:r>
          </a:p>
        </p:txBody>
      </p:sp>
      <p:sp>
        <p:nvSpPr>
          <p:cNvPr id="34" name="5 Marcador de número de diapositiva">
            <a:extLst>
              <a:ext uri="{FF2B5EF4-FFF2-40B4-BE49-F238E27FC236}">
                <a16:creationId xmlns:a16="http://schemas.microsoft.com/office/drawing/2014/main" xmlns="" id="{8674AFA7-3C38-48F3-BB64-BE864C8FC436}"/>
              </a:ext>
            </a:extLst>
          </p:cNvPr>
          <p:cNvSpPr txBox="1">
            <a:spLocks/>
          </p:cNvSpPr>
          <p:nvPr/>
        </p:nvSpPr>
        <p:spPr>
          <a:xfrm>
            <a:off x="9379277" y="662104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PA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DBC8BE-F7C3-47A3-8154-ABA2713EE3AA}" type="slidenum">
              <a:rPr kumimoji="0" lang="es-CR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CR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5A4F9F4-B4B2-49CA-A142-B212183C2043}"/>
              </a:ext>
            </a:extLst>
          </p:cNvPr>
          <p:cNvSpPr txBox="1"/>
          <p:nvPr/>
        </p:nvSpPr>
        <p:spPr>
          <a:xfrm>
            <a:off x="246219" y="636750"/>
            <a:ext cx="118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La imagen de la DGII se muestra saludable entre los entrevistados considerada por cuatro de cada cinco como buena / excelente. Es importante destacar que los informantes de resto de contribuyentes son quienes se muestran más críticos con la DGII.</a:t>
            </a:r>
          </a:p>
        </p:txBody>
      </p:sp>
      <p:graphicFrame>
        <p:nvGraphicFramePr>
          <p:cNvPr id="28" name="5 Marcador de contenido">
            <a:extLst>
              <a:ext uri="{FF2B5EF4-FFF2-40B4-BE49-F238E27FC236}">
                <a16:creationId xmlns:a16="http://schemas.microsoft.com/office/drawing/2014/main" xmlns="" id="{4C2BB9CD-1AB5-4A70-AB3C-F38ED808361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496475" y="2282665"/>
          <a:ext cx="2906447" cy="4042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30" name="Picture 2">
            <a:extLst>
              <a:ext uri="{FF2B5EF4-FFF2-40B4-BE49-F238E27FC236}">
                <a16:creationId xmlns:a16="http://schemas.microsoft.com/office/drawing/2014/main" xmlns="" id="{2BD75137-3CA0-4192-9B85-89DFCE51B69B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953207" y="4269995"/>
            <a:ext cx="3806041" cy="397896"/>
          </a:xfrm>
          <a:prstGeom prst="rect">
            <a:avLst/>
          </a:prstGeom>
        </p:spPr>
      </p:pic>
      <p:sp>
        <p:nvSpPr>
          <p:cNvPr id="35" name="Rectángulo redondeado 6">
            <a:extLst>
              <a:ext uri="{FF2B5EF4-FFF2-40B4-BE49-F238E27FC236}">
                <a16:creationId xmlns:a16="http://schemas.microsoft.com/office/drawing/2014/main" xmlns="" id="{7C185E6C-9D42-4A98-8F86-AE1E7748AF40}"/>
              </a:ext>
            </a:extLst>
          </p:cNvPr>
          <p:cNvSpPr/>
          <p:nvPr/>
        </p:nvSpPr>
        <p:spPr>
          <a:xfrm>
            <a:off x="11379842" y="2066166"/>
            <a:ext cx="668656" cy="24622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81%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xmlns="" id="{07E442E8-6CD3-4BCE-A4B8-72A7B456D77F}"/>
              </a:ext>
            </a:extLst>
          </p:cNvPr>
          <p:cNvSpPr txBox="1"/>
          <p:nvPr/>
        </p:nvSpPr>
        <p:spPr>
          <a:xfrm>
            <a:off x="11380817" y="1815433"/>
            <a:ext cx="5565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n=1765</a:t>
            </a:r>
          </a:p>
        </p:txBody>
      </p:sp>
      <p:sp>
        <p:nvSpPr>
          <p:cNvPr id="45" name="Rectángulo redondeado 6">
            <a:extLst>
              <a:ext uri="{FF2B5EF4-FFF2-40B4-BE49-F238E27FC236}">
                <a16:creationId xmlns:a16="http://schemas.microsoft.com/office/drawing/2014/main" xmlns="" id="{7C185E6C-9D42-4A98-8F86-AE1E7748AF40}"/>
              </a:ext>
            </a:extLst>
          </p:cNvPr>
          <p:cNvSpPr/>
          <p:nvPr/>
        </p:nvSpPr>
        <p:spPr>
          <a:xfrm>
            <a:off x="10386283" y="2072837"/>
            <a:ext cx="668656" cy="24622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70%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xmlns="" id="{07E442E8-6CD3-4BCE-A4B8-72A7B456D77F}"/>
              </a:ext>
            </a:extLst>
          </p:cNvPr>
          <p:cNvSpPr txBox="1"/>
          <p:nvPr/>
        </p:nvSpPr>
        <p:spPr>
          <a:xfrm>
            <a:off x="10387258" y="1822104"/>
            <a:ext cx="5565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ＭＳ Ｐゴシック" pitchFamily="-106" charset="-128"/>
                <a:cs typeface="+mn-cs"/>
              </a:rPr>
              <a:t>n=1578</a:t>
            </a:r>
          </a:p>
        </p:txBody>
      </p:sp>
    </p:spTree>
    <p:extLst>
      <p:ext uri="{BB962C8B-B14F-4D97-AF65-F5344CB8AC3E}">
        <p14:creationId xmlns:p14="http://schemas.microsoft.com/office/powerpoint/2010/main" val="779005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Infos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lores Dichter &amp; Neir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D5CAB"/>
    </a:accent1>
    <a:accent2>
      <a:srgbClr val="F89424"/>
    </a:accent2>
    <a:accent3>
      <a:srgbClr val="BF1E2D"/>
    </a:accent3>
    <a:accent4>
      <a:srgbClr val="76A521"/>
    </a:accent4>
    <a:accent5>
      <a:srgbClr val="672D93"/>
    </a:accent5>
    <a:accent6>
      <a:srgbClr val="15A89E"/>
    </a:accent6>
    <a:hlink>
      <a:srgbClr val="0F52A1"/>
    </a:hlink>
    <a:folHlink>
      <a:srgbClr val="C0000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olores Dichter &amp; Neir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D5CAB"/>
    </a:accent1>
    <a:accent2>
      <a:srgbClr val="F89424"/>
    </a:accent2>
    <a:accent3>
      <a:srgbClr val="BF1E2D"/>
    </a:accent3>
    <a:accent4>
      <a:srgbClr val="76A521"/>
    </a:accent4>
    <a:accent5>
      <a:srgbClr val="672D93"/>
    </a:accent5>
    <a:accent6>
      <a:srgbClr val="15A89E"/>
    </a:accent6>
    <a:hlink>
      <a:srgbClr val="0F52A1"/>
    </a:hlink>
    <a:folHlink>
      <a:srgbClr val="C0000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372</Words>
  <Application>Microsoft Office PowerPoint</Application>
  <PresentationFormat>Personalizado</PresentationFormat>
  <Paragraphs>96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Evaluación de gestión de la DGII</vt:lpstr>
      <vt:lpstr>Desempeño de la DGII </vt:lpstr>
      <vt:lpstr>Nivel de Satisfacción general del servicio </vt:lpstr>
      <vt:lpstr>Imagen general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gestión de la DGII</dc:title>
  <dc:creator>Marcos A Cadet P</dc:creator>
  <cp:lastModifiedBy>Ana Lopez</cp:lastModifiedBy>
  <cp:revision>1</cp:revision>
  <dcterms:created xsi:type="dcterms:W3CDTF">2019-05-19T11:30:03Z</dcterms:created>
  <dcterms:modified xsi:type="dcterms:W3CDTF">2019-05-20T14:13:56Z</dcterms:modified>
</cp:coreProperties>
</file>